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  <p:sldMasterId id="2147483774" r:id="rId3"/>
    <p:sldMasterId id="2147483792" r:id="rId4"/>
    <p:sldMasterId id="2147483804" r:id="rId5"/>
    <p:sldMasterId id="2147483816" r:id="rId6"/>
  </p:sldMasterIdLst>
  <p:notesMasterIdLst>
    <p:notesMasterId r:id="rId54"/>
  </p:notesMasterIdLst>
  <p:sldIdLst>
    <p:sldId id="273" r:id="rId7"/>
    <p:sldId id="272" r:id="rId8"/>
    <p:sldId id="257" r:id="rId9"/>
    <p:sldId id="258" r:id="rId10"/>
    <p:sldId id="275" r:id="rId11"/>
    <p:sldId id="276" r:id="rId12"/>
    <p:sldId id="278" r:id="rId13"/>
    <p:sldId id="279" r:id="rId14"/>
    <p:sldId id="282" r:id="rId15"/>
    <p:sldId id="283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00" r:id="rId52"/>
    <p:sldId id="28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7" d="100"/>
          <a:sy n="77" d="100"/>
        </p:scale>
        <p:origin x="-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AFC93-2AAC-4FDC-A4E4-47A7FBD392A4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367D8-534E-470A-B9DC-64518FE2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D071-6155-458B-AB82-BF476664BD5A}" type="slidenum">
              <a:rPr lang="id-ID" smtClean="0">
                <a:solidFill>
                  <a:prstClr val="black"/>
                </a:solidFill>
              </a:rPr>
              <a:pPr/>
              <a:t>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6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E13-CCD8-4D8B-B232-2C9E81B6E7D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994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288-37AE-4FB2-9A31-A35823636DF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6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522A-357D-41BC-8815-E28CFFDAD4DB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18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2" y="533403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3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4487337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2" y="533404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7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3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1143004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8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4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00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6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0222-BA62-4CB7-8057-30ABAFC6F73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15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1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9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4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4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5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2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2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2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35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132984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2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2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2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04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2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9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2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9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9"/>
            <a:ext cx="6517482" cy="2509213"/>
          </a:xfrm>
        </p:spPr>
        <p:txBody>
          <a:bodyPr anchor="b">
            <a:normAutofit/>
          </a:bodyPr>
          <a:lstStyle>
            <a:lvl1pPr algn="ctr">
              <a:defRPr sz="42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4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955">
                <a:solidFill>
                  <a:schemeClr val="bg1">
                    <a:lumMod val="50000"/>
                  </a:schemeClr>
                </a:solidFill>
              </a:defRPr>
            </a:lvl1pPr>
            <a:lvl2pPr marL="406364" indent="0" algn="ctr">
              <a:buNone/>
              <a:defRPr sz="1777"/>
            </a:lvl2pPr>
            <a:lvl3pPr marL="812729" indent="0" algn="ctr">
              <a:buNone/>
              <a:defRPr sz="1600"/>
            </a:lvl3pPr>
            <a:lvl4pPr marL="1219093" indent="0" algn="ctr">
              <a:buNone/>
              <a:defRPr sz="1422"/>
            </a:lvl4pPr>
            <a:lvl5pPr marL="1625458" indent="0" algn="ctr">
              <a:buNone/>
              <a:defRPr sz="1422"/>
            </a:lvl5pPr>
            <a:lvl6pPr marL="2031822" indent="0" algn="ctr">
              <a:buNone/>
              <a:defRPr sz="1422"/>
            </a:lvl6pPr>
            <a:lvl7pPr marL="2438186" indent="0" algn="ctr">
              <a:buNone/>
              <a:defRPr sz="1422"/>
            </a:lvl7pPr>
            <a:lvl8pPr marL="2844551" indent="0" algn="ctr">
              <a:buNone/>
              <a:defRPr sz="1422"/>
            </a:lvl8pPr>
            <a:lvl9pPr marL="3250916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7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221E-CF8F-4E96-8DA3-323BAD5CAF4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558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97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6"/>
            <a:ext cx="7763814" cy="2736819"/>
          </a:xfrm>
        </p:spPr>
        <p:txBody>
          <a:bodyPr anchor="b">
            <a:normAutofit/>
          </a:bodyPr>
          <a:lstStyle>
            <a:lvl1pPr>
              <a:defRPr sz="35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1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777">
                <a:solidFill>
                  <a:schemeClr val="bg1">
                    <a:lumMod val="50000"/>
                  </a:schemeClr>
                </a:solidFill>
              </a:defRPr>
            </a:lvl1pPr>
            <a:lvl2pPr marL="40636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093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4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8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18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5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91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1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1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1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311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6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9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311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2" y="3051016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03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7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8" y="609604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2632852"/>
            <a:ext cx="2951767" cy="3158348"/>
          </a:xfrm>
        </p:spPr>
        <p:txBody>
          <a:bodyPr/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7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2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844"/>
            </a:lvl1pPr>
            <a:lvl2pPr marL="406364" indent="0">
              <a:buNone/>
              <a:defRPr sz="2489"/>
            </a:lvl2pPr>
            <a:lvl3pPr marL="812729" indent="0">
              <a:buNone/>
              <a:defRPr sz="2133"/>
            </a:lvl3pPr>
            <a:lvl4pPr marL="1219093" indent="0">
              <a:buNone/>
              <a:defRPr sz="1777"/>
            </a:lvl4pPr>
            <a:lvl5pPr marL="1625458" indent="0">
              <a:buNone/>
              <a:defRPr sz="1777"/>
            </a:lvl5pPr>
            <a:lvl6pPr marL="2031822" indent="0">
              <a:buNone/>
              <a:defRPr sz="1777"/>
            </a:lvl6pPr>
            <a:lvl7pPr marL="2438186" indent="0">
              <a:buNone/>
              <a:defRPr sz="1777"/>
            </a:lvl7pPr>
            <a:lvl8pPr marL="2844551" indent="0">
              <a:buNone/>
              <a:defRPr sz="1777"/>
            </a:lvl8pPr>
            <a:lvl9pPr marL="3250916" indent="0">
              <a:buNone/>
              <a:defRPr sz="17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6"/>
            <a:ext cx="4129604" cy="3158347"/>
          </a:xfrm>
        </p:spPr>
        <p:txBody>
          <a:bodyPr/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844"/>
            </a:lvl1pPr>
            <a:lvl2pPr marL="406364" indent="0">
              <a:buNone/>
              <a:defRPr sz="2489"/>
            </a:lvl2pPr>
            <a:lvl3pPr marL="812729" indent="0">
              <a:buNone/>
              <a:defRPr sz="2133"/>
            </a:lvl3pPr>
            <a:lvl4pPr marL="1219093" indent="0">
              <a:buNone/>
              <a:defRPr sz="1777"/>
            </a:lvl4pPr>
            <a:lvl5pPr marL="1625458" indent="0">
              <a:buNone/>
              <a:defRPr sz="1777"/>
            </a:lvl5pPr>
            <a:lvl6pPr marL="2031822" indent="0">
              <a:buNone/>
              <a:defRPr sz="1777"/>
            </a:lvl6pPr>
            <a:lvl7pPr marL="2438186" indent="0">
              <a:buNone/>
              <a:defRPr sz="1777"/>
            </a:lvl7pPr>
            <a:lvl8pPr marL="2844551" indent="0">
              <a:buNone/>
              <a:defRPr sz="1777"/>
            </a:lvl8pPr>
            <a:lvl9pPr marL="3250916" indent="0">
              <a:buNone/>
              <a:defRPr sz="17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5108728"/>
            <a:ext cx="7773339" cy="682472"/>
          </a:xfrm>
        </p:spPr>
        <p:txBody>
          <a:bodyPr/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1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09602"/>
            <a:ext cx="7773339" cy="3427245"/>
          </a:xfrm>
        </p:spPr>
        <p:txBody>
          <a:bodyPr anchor="ctr"/>
          <a:lstStyle>
            <a:lvl1pPr algn="ctr"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80DB-5FFE-4FBB-AF61-F7A449266D74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122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91"/>
            <a:ext cx="6977064" cy="2729915"/>
          </a:xfrm>
        </p:spPr>
        <p:txBody>
          <a:bodyPr anchor="ctr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244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4372800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81280" tIns="40640" rIns="81280" bIns="406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65723"/>
            <a:r>
              <a:rPr lang="en-US" sz="7111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2" y="3120015"/>
            <a:ext cx="553641" cy="584776"/>
          </a:xfrm>
          <a:prstGeom prst="rect">
            <a:avLst/>
          </a:prstGeom>
        </p:spPr>
        <p:txBody>
          <a:bodyPr vert="horz" lIns="81280" tIns="40640" rIns="81280" bIns="406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65723"/>
            <a:r>
              <a:rPr lang="en-US" sz="7111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469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2138725"/>
            <a:ext cx="7773339" cy="2511835"/>
          </a:xfrm>
        </p:spPr>
        <p:txBody>
          <a:bodyPr anchor="b"/>
          <a:lstStyle>
            <a:lvl1pPr algn="ctr"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422"/>
            </a:lvl1pPr>
            <a:lvl2pPr marL="406364" indent="0">
              <a:buNone/>
              <a:defRPr sz="1244"/>
            </a:lvl2pPr>
            <a:lvl3pPr marL="812729" indent="0">
              <a:buNone/>
              <a:defRPr sz="1067"/>
            </a:lvl3pPr>
            <a:lvl4pPr marL="1219093" indent="0">
              <a:buNone/>
              <a:defRPr sz="889"/>
            </a:lvl4pPr>
            <a:lvl5pPr marL="1625458" indent="0">
              <a:buNone/>
              <a:defRPr sz="889"/>
            </a:lvl5pPr>
            <a:lvl6pPr marL="2031822" indent="0">
              <a:buNone/>
              <a:defRPr sz="889"/>
            </a:lvl6pPr>
            <a:lvl7pPr marL="2438186" indent="0">
              <a:buNone/>
              <a:defRPr sz="889"/>
            </a:lvl7pPr>
            <a:lvl8pPr marL="2844551" indent="0">
              <a:buNone/>
              <a:defRPr sz="889"/>
            </a:lvl8pPr>
            <a:lvl9pPr marL="3250916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9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3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133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9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4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133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4" y="2943359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133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9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7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3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55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22"/>
            </a:lvl1pPr>
            <a:lvl2pPr marL="406364" indent="0">
              <a:buNone/>
              <a:defRPr sz="1422"/>
            </a:lvl2pPr>
            <a:lvl3pPr marL="812729" indent="0">
              <a:buNone/>
              <a:defRPr sz="1422"/>
            </a:lvl3pPr>
            <a:lvl4pPr marL="1219093" indent="0">
              <a:buNone/>
              <a:defRPr sz="1422"/>
            </a:lvl4pPr>
            <a:lvl5pPr marL="1625458" indent="0">
              <a:buNone/>
              <a:defRPr sz="1422"/>
            </a:lvl5pPr>
            <a:lvl6pPr marL="2031822" indent="0">
              <a:buNone/>
              <a:defRPr sz="1422"/>
            </a:lvl6pPr>
            <a:lvl7pPr marL="2438186" indent="0">
              <a:buNone/>
              <a:defRPr sz="1422"/>
            </a:lvl7pPr>
            <a:lvl8pPr marL="2844551" indent="0">
              <a:buNone/>
              <a:defRPr sz="1422"/>
            </a:lvl8pPr>
            <a:lvl9pPr marL="3250916" indent="0">
              <a:buNone/>
              <a:defRPr sz="14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1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55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22"/>
            </a:lvl1pPr>
            <a:lvl2pPr marL="406364" indent="0">
              <a:buNone/>
              <a:defRPr sz="1422"/>
            </a:lvl2pPr>
            <a:lvl3pPr marL="812729" indent="0">
              <a:buNone/>
              <a:defRPr sz="1422"/>
            </a:lvl3pPr>
            <a:lvl4pPr marL="1219093" indent="0">
              <a:buNone/>
              <a:defRPr sz="1422"/>
            </a:lvl4pPr>
            <a:lvl5pPr marL="1625458" indent="0">
              <a:buNone/>
              <a:defRPr sz="1422"/>
            </a:lvl5pPr>
            <a:lvl6pPr marL="2031822" indent="0">
              <a:buNone/>
              <a:defRPr sz="1422"/>
            </a:lvl6pPr>
            <a:lvl7pPr marL="2438186" indent="0">
              <a:buNone/>
              <a:defRPr sz="1422"/>
            </a:lvl7pPr>
            <a:lvl8pPr marL="2844551" indent="0">
              <a:buNone/>
              <a:defRPr sz="1422"/>
            </a:lvl8pPr>
            <a:lvl9pPr marL="3250916" indent="0">
              <a:buNone/>
              <a:defRPr sz="14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4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6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955" b="0">
                <a:solidFill>
                  <a:schemeClr val="tx1"/>
                </a:solidFill>
              </a:defRPr>
            </a:lvl1pPr>
            <a:lvl2pPr marL="406364" indent="0">
              <a:buNone/>
              <a:defRPr sz="1777" b="1"/>
            </a:lvl2pPr>
            <a:lvl3pPr marL="812729" indent="0">
              <a:buNone/>
              <a:defRPr sz="1600" b="1"/>
            </a:lvl3pPr>
            <a:lvl4pPr marL="1219093" indent="0">
              <a:buNone/>
              <a:defRPr sz="1422" b="1"/>
            </a:lvl4pPr>
            <a:lvl5pPr marL="1625458" indent="0">
              <a:buNone/>
              <a:defRPr sz="1422" b="1"/>
            </a:lvl5pPr>
            <a:lvl6pPr marL="2031822" indent="0">
              <a:buNone/>
              <a:defRPr sz="1422" b="1"/>
            </a:lvl6pPr>
            <a:lvl7pPr marL="2438186" indent="0">
              <a:buNone/>
              <a:defRPr sz="1422" b="1"/>
            </a:lvl7pPr>
            <a:lvl8pPr marL="2844551" indent="0">
              <a:buNone/>
              <a:defRPr sz="1422" b="1"/>
            </a:lvl8pPr>
            <a:lvl9pPr marL="3250916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22"/>
            </a:lvl1pPr>
            <a:lvl2pPr marL="406364" indent="0">
              <a:buNone/>
              <a:defRPr sz="1422"/>
            </a:lvl2pPr>
            <a:lvl3pPr marL="812729" indent="0">
              <a:buNone/>
              <a:defRPr sz="1422"/>
            </a:lvl3pPr>
            <a:lvl4pPr marL="1219093" indent="0">
              <a:buNone/>
              <a:defRPr sz="1422"/>
            </a:lvl4pPr>
            <a:lvl5pPr marL="1625458" indent="0">
              <a:buNone/>
              <a:defRPr sz="1422"/>
            </a:lvl5pPr>
            <a:lvl6pPr marL="2031822" indent="0">
              <a:buNone/>
              <a:defRPr sz="1422"/>
            </a:lvl6pPr>
            <a:lvl7pPr marL="2438186" indent="0">
              <a:buNone/>
              <a:defRPr sz="1422"/>
            </a:lvl7pPr>
            <a:lvl8pPr marL="2844551" indent="0">
              <a:buNone/>
              <a:defRPr sz="1422"/>
            </a:lvl8pPr>
            <a:lvl9pPr marL="3250916" indent="0">
              <a:buNone/>
              <a:defRPr sz="14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1" y="4781081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244"/>
            </a:lvl1pPr>
            <a:lvl2pPr marL="406364" indent="0">
              <a:buNone/>
              <a:defRPr sz="1067"/>
            </a:lvl2pPr>
            <a:lvl3pPr marL="812729" indent="0">
              <a:buNone/>
              <a:defRPr sz="889"/>
            </a:lvl3pPr>
            <a:lvl4pPr marL="1219093" indent="0">
              <a:buNone/>
              <a:defRPr sz="800"/>
            </a:lvl4pPr>
            <a:lvl5pPr marL="1625458" indent="0">
              <a:buNone/>
              <a:defRPr sz="800"/>
            </a:lvl5pPr>
            <a:lvl6pPr marL="2031822" indent="0">
              <a:buNone/>
              <a:defRPr sz="800"/>
            </a:lvl6pPr>
            <a:lvl7pPr marL="2438186" indent="0">
              <a:buNone/>
              <a:defRPr sz="800"/>
            </a:lvl7pPr>
            <a:lvl8pPr marL="2844551" indent="0">
              <a:buNone/>
              <a:defRPr sz="800"/>
            </a:lvl8pPr>
            <a:lvl9pPr marL="32509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4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3" y="2367097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3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09605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3" y="609605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75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35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6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73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1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D773-9FE1-45A3-8819-A866552B2D9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09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5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33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97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82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8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65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0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586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C3C3-159F-4B6C-A8F9-E85B0174B8B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48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5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7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65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28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25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927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00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6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8F82-8B46-49BB-B0E6-78BFE941E0D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906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13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3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28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8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94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7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172-3756-4603-B2D5-02FD4F73023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903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10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83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4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07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A7E-8512-465C-A539-7CB4590F7DD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0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02E2C1D5-E71C-4B46-A5B9-B4D3951B33F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354"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sldNum="0" hd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7" y="3894671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2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7" y="6172207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02E2C1D5-E71C-4B46-A5B9-B4D3951B33F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06/07/2021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4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Created by Nurus &amp; Desy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8" y="5578482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91D4253A-73A3-4A79-A415-3C83C439072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8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1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3" y="2367097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9">
                <a:solidFill>
                  <a:schemeClr val="tx1"/>
                </a:solidFill>
              </a:defRPr>
            </a:lvl1pPr>
          </a:lstStyle>
          <a:p>
            <a:pPr defTabSz="365723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365723"/>
              <a:t>06-Jul-21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3" y="5883279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9">
                <a:solidFill>
                  <a:schemeClr val="tx1"/>
                </a:solidFill>
              </a:defRPr>
            </a:lvl1pPr>
          </a:lstStyle>
          <a:p>
            <a:pPr defTabSz="36572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1" y="5883279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9">
                <a:solidFill>
                  <a:schemeClr val="tx1"/>
                </a:solidFill>
              </a:defRPr>
            </a:lvl1pPr>
          </a:lstStyle>
          <a:p>
            <a:pPr defTabSz="365723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36572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812729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3182" indent="-203182" algn="l" defTabSz="812729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177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9547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15911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42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22275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640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35004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41369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47733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54098" indent="-203182" algn="l" defTabSz="812729" rtl="0" eaLnBrk="1" latinLnBrk="0" hangingPunct="1">
        <a:lnSpc>
          <a:spcPct val="120000"/>
        </a:lnSpc>
        <a:spcBef>
          <a:spcPts val="444"/>
        </a:spcBef>
        <a:buClr>
          <a:schemeClr val="tx1"/>
        </a:buClr>
        <a:buFont typeface="Arial" panose="020B0604020202020204" pitchFamily="34" charset="0"/>
        <a:buChar char="•"/>
        <a:defRPr sz="12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64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29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93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458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822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186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551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916" algn="l" defTabSz="8127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AAE9-ABBD-49E1-AAAF-E78B03158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8FD8-7FBB-462D-A678-5E522E4C0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/>
            <a:fld id="{8F9DF997-6BD0-4D8B-B659-CFF61C63983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 defTabSz="914400"/>
              <a:t>06-Jul-21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/>
            <a:fld id="{84E16853-A1A7-48D7-8AD5-C8F556F7DFC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96AD68-21EA-41A0-A105-75348CAE334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06-Jul-21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642E-9880-43A5-B72C-8B6EC5AFA0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5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muspintar.com/pecahan/" TargetMode="Externa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38">
            <a:hlinkClick r:id="" action="ppaction://noaction" highlightClick="1">
              <a:snd r:embed="rId5" name="BigBenLong.WAV"/>
            </a:hlinkClick>
          </p:cNvPr>
          <p:cNvSpPr>
            <a:spLocks noChangeArrowheads="1"/>
          </p:cNvSpPr>
          <p:nvPr/>
        </p:nvSpPr>
        <p:spPr bwMode="auto">
          <a:xfrm>
            <a:off x="0" y="-56"/>
            <a:ext cx="304800" cy="369460"/>
          </a:xfrm>
          <a:prstGeom prst="actionButtonSound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274320" rIns="274320" anchor="ctr">
            <a:spAutoFit/>
          </a:bodyPr>
          <a:lstStyle/>
          <a:p>
            <a:pPr defTabSz="914354">
              <a:tabLst>
                <a:tab pos="858796" algn="l"/>
              </a:tabLst>
            </a:pPr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 rot="10800000">
            <a:off x="1176271" y="2923514"/>
            <a:ext cx="7292480" cy="2380020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/>
        </p:nvSpPr>
        <p:spPr>
          <a:xfrm>
            <a:off x="2540695" y="3012671"/>
            <a:ext cx="5379431" cy="61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5134" y="3559919"/>
            <a:ext cx="5656863" cy="61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078" y="4040447"/>
            <a:ext cx="5672891" cy="104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Kerjakan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kumpulkan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6861" y="495962"/>
            <a:ext cx="6769020" cy="575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801" dirty="0">
                <a:solidFill>
                  <a:schemeClr val="bg1"/>
                </a:solidFill>
                <a:latin typeface="Arial Black" panose="020B0A04020102020204" pitchFamily="34" charset="0"/>
              </a:rPr>
              <a:t>MATERI BRIDGING COURSE</a:t>
            </a:r>
          </a:p>
        </p:txBody>
      </p:sp>
    </p:spTree>
    <p:extLst>
      <p:ext uri="{BB962C8B-B14F-4D97-AF65-F5344CB8AC3E}">
        <p14:creationId xmlns:p14="http://schemas.microsoft.com/office/powerpoint/2010/main" val="22288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031" y="618067"/>
            <a:ext cx="2370667" cy="1298222"/>
            <a:chOff x="3860799" y="3115734"/>
            <a:chExt cx="7112001" cy="3894666"/>
          </a:xfrm>
        </p:grpSpPr>
        <p:sp>
          <p:nvSpPr>
            <p:cNvPr id="3" name="Oval 2"/>
            <p:cNvSpPr/>
            <p:nvPr/>
          </p:nvSpPr>
          <p:spPr>
            <a:xfrm>
              <a:off x="3860799" y="3115734"/>
              <a:ext cx="4131733" cy="389466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endParaRPr lang="en-US" sz="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99201" y="4334932"/>
              <a:ext cx="4673599" cy="1659467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r>
                <a:rPr lang="en-US" sz="22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endParaRPr lang="en-US" sz="2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4030" y="1916291"/>
            <a:ext cx="7455876" cy="1398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70" indent="-304770" defTabSz="365723">
              <a:buFontTx/>
              <a:buAutoNum type="arabicPeriod"/>
            </a:pP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– 8 – 12 </a:t>
            </a: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6 – (– 10 )</a:t>
            </a: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 – 14 – 15 – (– 21 )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90558" y="2877494"/>
            <a:ext cx="2384610" cy="1102837"/>
            <a:chOff x="3860799" y="3115734"/>
            <a:chExt cx="7153829" cy="3308512"/>
          </a:xfrm>
        </p:grpSpPr>
        <p:sp>
          <p:nvSpPr>
            <p:cNvPr id="7" name="Oval 6"/>
            <p:cNvSpPr/>
            <p:nvPr/>
          </p:nvSpPr>
          <p:spPr>
            <a:xfrm>
              <a:off x="3860799" y="3115734"/>
              <a:ext cx="3390721" cy="33085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endParaRPr lang="en-US" sz="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56159" y="3984550"/>
              <a:ext cx="5458469" cy="16594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r>
                <a:rPr lang="en-US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Pembahasan</a:t>
              </a: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4030" y="4269589"/>
            <a:ext cx="3438770" cy="139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– 8 – 12 = - 8 + ( -12 )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 - 20 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6 – (– 10 ) = 6 + 10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= 16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2801" y="4175805"/>
            <a:ext cx="4922259" cy="1164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– 14 – 15 – (– 21 ) = – 14 + (–15) + 21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= – 29 +21</a:t>
            </a:r>
          </a:p>
          <a:p>
            <a:pPr defTabSz="365723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= – 8  </a:t>
            </a:r>
          </a:p>
        </p:txBody>
      </p:sp>
    </p:spTree>
    <p:extLst>
      <p:ext uri="{BB962C8B-B14F-4D97-AF65-F5344CB8AC3E}">
        <p14:creationId xmlns:p14="http://schemas.microsoft.com/office/powerpoint/2010/main" val="33668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8840" y="659968"/>
            <a:ext cx="2032675" cy="1082430"/>
            <a:chOff x="5285225" y="3311776"/>
            <a:chExt cx="6098024" cy="3247289"/>
          </a:xfrm>
        </p:grpSpPr>
        <p:sp>
          <p:nvSpPr>
            <p:cNvPr id="3" name="Oval 2"/>
            <p:cNvSpPr/>
            <p:nvPr/>
          </p:nvSpPr>
          <p:spPr>
            <a:xfrm>
              <a:off x="8283001" y="3311776"/>
              <a:ext cx="3100248" cy="324728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endParaRPr lang="en-US" sz="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285225" y="4105688"/>
              <a:ext cx="4673599" cy="16594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31447">
                <a:defRPr/>
              </a:pPr>
              <a:r>
                <a:rPr lang="en-US" sz="2400" b="1" kern="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400" b="1" kern="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80777" y="3905106"/>
            <a:ext cx="6122487" cy="1645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5 –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– 17 )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– 13 – 9 – (– 6 )</a:t>
            </a: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 24 – (– 12 ) + (– 8 ) </a:t>
            </a:r>
          </a:p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777" y="2029716"/>
            <a:ext cx="721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Hitunglah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bantu !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a. 24 + (-14)                     c.  -19 + (-16) + 3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b. 9 + (-24)                       d. -16 + (-9) + (-21)</a:t>
            </a:r>
          </a:p>
        </p:txBody>
      </p:sp>
    </p:spTree>
    <p:extLst>
      <p:ext uri="{BB962C8B-B14F-4D97-AF65-F5344CB8AC3E}">
        <p14:creationId xmlns:p14="http://schemas.microsoft.com/office/powerpoint/2010/main" val="12696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8" y="2478792"/>
            <a:ext cx="8092440" cy="15445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Arial Black" panose="020B0A04020102020204" pitchFamily="34" charset="0"/>
              </a:rPr>
              <a:t>BILANGAN BULAT</a:t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(</a:t>
            </a:r>
            <a:r>
              <a:rPr lang="en-US" sz="3200" dirty="0" err="1" smtClean="0">
                <a:latin typeface="Arial Black" panose="020B0A04020102020204" pitchFamily="34" charset="0"/>
              </a:rPr>
              <a:t>Perkalian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dan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Pembagian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pada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Bilangan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Bulat</a:t>
            </a:r>
            <a:r>
              <a:rPr lang="en-US" sz="3200" dirty="0" smtClean="0"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404761" y="6121655"/>
            <a:ext cx="3360671" cy="553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prstClr val="white"/>
                </a:solidFill>
              </a:rPr>
              <a:t>Materi</a:t>
            </a:r>
            <a:r>
              <a:rPr lang="en-US" sz="2800" b="1" dirty="0" smtClean="0">
                <a:solidFill>
                  <a:prstClr val="white"/>
                </a:solidFill>
              </a:rPr>
              <a:t> Bridging Course SMP</a:t>
            </a:r>
            <a:endParaRPr lang="en-US" sz="28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2" y="426720"/>
            <a:ext cx="4322660" cy="40930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 </a:t>
            </a:r>
            <a:r>
              <a:rPr lang="en-US" sz="3200" b="1" dirty="0" err="1" smtClean="0"/>
              <a:t>Perkalian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Bulat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9087" y="951777"/>
            <a:ext cx="6224452" cy="890088"/>
          </a:xfrm>
        </p:spPr>
        <p:txBody>
          <a:bodyPr>
            <a:noAutofit/>
          </a:bodyPr>
          <a:lstStyle/>
          <a:p>
            <a:r>
              <a:rPr lang="en-US" sz="2800" b="1" dirty="0" err="1"/>
              <a:t>Cerita</a:t>
            </a:r>
            <a:r>
              <a:rPr lang="en-US" sz="2800" b="1" dirty="0"/>
              <a:t> </a:t>
            </a:r>
            <a:r>
              <a:rPr lang="en-US" sz="2800" b="1" dirty="0" err="1"/>
              <a:t>kehidupan</a:t>
            </a:r>
            <a:r>
              <a:rPr lang="en-US" sz="2800" b="1" dirty="0"/>
              <a:t> </a:t>
            </a:r>
            <a:r>
              <a:rPr lang="en-US" sz="2800" b="1" dirty="0" err="1"/>
              <a:t>sehari-hari</a:t>
            </a:r>
            <a:endParaRPr lang="en-US" sz="2800" dirty="0"/>
          </a:p>
          <a:p>
            <a:r>
              <a:rPr lang="en-US" sz="2800" dirty="0" err="1"/>
              <a:t>Perhatikan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kue</a:t>
            </a:r>
            <a:r>
              <a:rPr lang="en-US" sz="2800" dirty="0"/>
              <a:t> donuts </a:t>
            </a:r>
            <a:r>
              <a:rPr lang="en-US" sz="2800" dirty="0" err="1"/>
              <a:t>berikut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302" y="2134419"/>
            <a:ext cx="1583955" cy="15493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852352" y="3943172"/>
            <a:ext cx="7651569" cy="124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Pada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setiap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gambar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terdapat</a:t>
            </a:r>
            <a:r>
              <a:rPr lang="en-US" sz="2800" dirty="0" smtClean="0">
                <a:solidFill>
                  <a:prstClr val="black"/>
                </a:solidFill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</a:rPr>
              <a:t>kue</a:t>
            </a:r>
            <a:r>
              <a:rPr lang="en-US" sz="2800" dirty="0" smtClean="0">
                <a:solidFill>
                  <a:prstClr val="black"/>
                </a:solidFill>
              </a:rPr>
              <a:t> donuts. </a:t>
            </a:r>
            <a:r>
              <a:rPr lang="en-US" sz="2800" dirty="0" err="1" smtClean="0">
                <a:solidFill>
                  <a:prstClr val="black"/>
                </a:solidFill>
              </a:rPr>
              <a:t>Berapakah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banyak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kue</a:t>
            </a:r>
            <a:r>
              <a:rPr lang="en-US" sz="2800" dirty="0" smtClean="0">
                <a:solidFill>
                  <a:prstClr val="black"/>
                </a:solidFill>
              </a:rPr>
              <a:t> donuts </a:t>
            </a:r>
            <a:r>
              <a:rPr lang="en-US" sz="2800" dirty="0" err="1" smtClean="0">
                <a:solidFill>
                  <a:prstClr val="black"/>
                </a:solidFill>
              </a:rPr>
              <a:t>pada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keempat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gambar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tersebut</a:t>
            </a:r>
            <a:r>
              <a:rPr lang="en-US" sz="2800" dirty="0" smtClean="0">
                <a:solidFill>
                  <a:prstClr val="black"/>
                </a:solidFill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</a:rPr>
              <a:t>Bagaimanakah</a:t>
            </a:r>
            <a:r>
              <a:rPr lang="en-US" sz="2800" dirty="0" smtClean="0">
                <a:solidFill>
                  <a:prstClr val="black"/>
                </a:solidFill>
              </a:rPr>
              <a:t> kalian </a:t>
            </a:r>
            <a:r>
              <a:rPr lang="en-US" sz="2800" dirty="0" err="1" smtClean="0">
                <a:solidFill>
                  <a:prstClr val="black"/>
                </a:solidFill>
              </a:rPr>
              <a:t>menghitungnya</a:t>
            </a:r>
            <a:r>
              <a:rPr lang="en-US" sz="2800" dirty="0" smtClean="0">
                <a:solidFill>
                  <a:prstClr val="black"/>
                </a:solidFill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</a:rPr>
              <a:t>Jelaskan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831" y="2134419"/>
            <a:ext cx="1583955" cy="15493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562" y="2134420"/>
            <a:ext cx="1583955" cy="15493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091" y="2134420"/>
            <a:ext cx="1583955" cy="15493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54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8" y="650756"/>
            <a:ext cx="5643155" cy="52490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/>
              <a:t>Sifat</a:t>
            </a:r>
            <a:r>
              <a:rPr lang="en-US" sz="3200" b="1" dirty="0" err="1"/>
              <a:t>-</a:t>
            </a:r>
            <a:r>
              <a:rPr lang="en-US" sz="3200" b="1" dirty="0" err="1" smtClean="0"/>
              <a:t>sifat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perkalian</a:t>
            </a:r>
            <a:r>
              <a:rPr lang="en-US" sz="3200" b="1" dirty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bulat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2557" y="1197738"/>
            <a:ext cx="59076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Untuk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sebarang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bulat</a:t>
            </a:r>
            <a:r>
              <a:rPr lang="en-US" sz="2800" dirty="0" smtClean="0">
                <a:solidFill>
                  <a:prstClr val="black"/>
                </a:solidFill>
              </a:rPr>
              <a:t>  a, b, </a:t>
            </a:r>
            <a:r>
              <a:rPr lang="en-US" sz="2800" dirty="0" err="1" smtClean="0">
                <a:solidFill>
                  <a:prstClr val="black"/>
                </a:solidFill>
              </a:rPr>
              <a:t>dan</a:t>
            </a:r>
            <a:r>
              <a:rPr lang="en-US" sz="2800" dirty="0" smtClean="0">
                <a:solidFill>
                  <a:prstClr val="black"/>
                </a:solidFill>
              </a:rPr>
              <a:t> c </a:t>
            </a:r>
            <a:r>
              <a:rPr lang="en-US" sz="2800" dirty="0" err="1" smtClean="0">
                <a:solidFill>
                  <a:prstClr val="black"/>
                </a:solidFill>
              </a:rPr>
              <a:t>berlaku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</a:rPr>
              <a:t>Sifat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komutatif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      a × b = b × a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800" dirty="0" err="1" smtClean="0">
                <a:solidFill>
                  <a:prstClr val="black"/>
                </a:solidFill>
              </a:rPr>
              <a:t>Sifat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assosiatif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(a × b) × c = a × ( b × c 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800" dirty="0" err="1" smtClean="0">
                <a:solidFill>
                  <a:prstClr val="black"/>
                </a:solidFill>
              </a:rPr>
              <a:t>Sifat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distributif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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terhadap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penjumlahan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a × ( b + c) = a × b + a × c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 </a:t>
            </a:r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terhadap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pengurangan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a × ( b – c ) = a × b – a × c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7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8" y="312371"/>
            <a:ext cx="5643033" cy="5759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Aturan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perkalian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bulat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nol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308" y="1049916"/>
            <a:ext cx="3866164" cy="2124361"/>
          </a:xfrm>
          <a:ln w="28575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dirty="0" err="1" smtClean="0"/>
              <a:t>Positif</a:t>
            </a:r>
            <a:r>
              <a:rPr lang="en-US" sz="2800" dirty="0" smtClean="0"/>
              <a:t> (+) ×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 =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</a:t>
            </a:r>
          </a:p>
          <a:p>
            <a:pPr marL="0" indent="0" algn="just">
              <a:buNone/>
            </a:pPr>
            <a:r>
              <a:rPr lang="en-US" sz="2800" dirty="0" err="1" smtClean="0"/>
              <a:t>Positif</a:t>
            </a:r>
            <a:r>
              <a:rPr lang="en-US" sz="2800" dirty="0" smtClean="0"/>
              <a:t> (+) ×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 =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</a:t>
            </a:r>
          </a:p>
          <a:p>
            <a:pPr marL="0" indent="0" algn="just">
              <a:buNone/>
            </a:pPr>
            <a:r>
              <a:rPr lang="en-US" sz="2800" dirty="0" err="1" smtClean="0"/>
              <a:t>Negatif</a:t>
            </a:r>
            <a:r>
              <a:rPr lang="en-US" sz="2800" dirty="0" smtClean="0"/>
              <a:t> (-) ×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 =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</a:t>
            </a:r>
          </a:p>
          <a:p>
            <a:pPr marL="0" indent="0" algn="just">
              <a:buNone/>
            </a:pPr>
            <a:r>
              <a:rPr lang="en-US" sz="2800" dirty="0" err="1" smtClean="0"/>
              <a:t>Negatif</a:t>
            </a:r>
            <a:r>
              <a:rPr lang="en-US" sz="2800" dirty="0" smtClean="0"/>
              <a:t> (-) ×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 =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96390" y="3276961"/>
            <a:ext cx="5881550" cy="5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Apa</a:t>
            </a:r>
            <a:r>
              <a:rPr lang="en-US" sz="2800" dirty="0" smtClean="0">
                <a:solidFill>
                  <a:prstClr val="black"/>
                </a:solidFill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</a:rPr>
              <a:t>bisa</a:t>
            </a:r>
            <a:r>
              <a:rPr lang="en-US" sz="2800" dirty="0" smtClean="0">
                <a:solidFill>
                  <a:prstClr val="black"/>
                </a:solidFill>
              </a:rPr>
              <a:t> kalian </a:t>
            </a:r>
            <a:r>
              <a:rPr lang="en-US" sz="2800" dirty="0" err="1" smtClean="0">
                <a:solidFill>
                  <a:prstClr val="black"/>
                </a:solidFill>
              </a:rPr>
              <a:t>simpulkan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dari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aturan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atas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3124" y="3925755"/>
            <a:ext cx="7942217" cy="9989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bulat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berbeda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tanda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negatif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99655" y="5005623"/>
            <a:ext cx="7942217" cy="99894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bulat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bertanda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sama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positif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315" y="421140"/>
            <a:ext cx="4124096" cy="1068026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Contoh</a:t>
            </a:r>
            <a:endParaRPr lang="en-US" sz="2800" dirty="0"/>
          </a:p>
          <a:p>
            <a:r>
              <a:rPr lang="en-US" sz="2800" dirty="0" err="1"/>
              <a:t>Hitunglah</a:t>
            </a:r>
            <a:r>
              <a:rPr lang="en-US" sz="2800" dirty="0"/>
              <a:t> </a:t>
            </a:r>
            <a:r>
              <a:rPr lang="en-US" sz="2800" dirty="0" smtClean="0"/>
              <a:t>-5 × </a:t>
            </a:r>
            <a:r>
              <a:rPr lang="en-US" sz="2800" dirty="0"/>
              <a:t>3 = ....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92238" y="1775325"/>
            <a:ext cx="7754927" cy="3828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Jawab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atas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dibaca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srgbClr val="C00000"/>
                </a:solidFill>
              </a:rPr>
              <a:t> (lima) </a:t>
            </a:r>
            <a:r>
              <a:rPr lang="en-US" sz="2800" dirty="0" err="1" smtClean="0">
                <a:solidFill>
                  <a:srgbClr val="C00000"/>
                </a:solidFill>
              </a:rPr>
              <a:t>dikalikan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dengan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positif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tiga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tersebut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berturut-turut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00863D"/>
                </a:solidFill>
              </a:rPr>
              <a:t>positif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maka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perkaliannya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Sedangkan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5 </a:t>
            </a:r>
            <a:r>
              <a:rPr lang="en-US" sz="2800" dirty="0" err="1" smtClean="0">
                <a:solidFill>
                  <a:prstClr val="black"/>
                </a:solidFill>
              </a:rPr>
              <a:t>dikalikan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15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Sehingga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5 </a:t>
            </a:r>
            <a:r>
              <a:rPr lang="en-US" sz="2800" dirty="0" err="1" smtClean="0">
                <a:solidFill>
                  <a:prstClr val="black"/>
                </a:solidFill>
              </a:rPr>
              <a:t>dikalikan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positif</a:t>
            </a:r>
            <a:r>
              <a:rPr lang="en-US" sz="2800" dirty="0" smtClean="0">
                <a:solidFill>
                  <a:prstClr val="black"/>
                </a:solidFill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</a:rPr>
              <a:t>sama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15.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Jadi</a:t>
            </a:r>
            <a:r>
              <a:rPr lang="en-US" sz="2800" dirty="0" smtClean="0">
                <a:solidFill>
                  <a:prstClr val="black"/>
                </a:solidFill>
              </a:rPr>
              <a:t>, -5 × 3 = -15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98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09" y="222074"/>
            <a:ext cx="2651870" cy="7852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Ayo </a:t>
            </a:r>
            <a:r>
              <a:rPr lang="en-US" b="1" dirty="0" err="1" smtClean="0"/>
              <a:t>berlatih</a:t>
            </a:r>
            <a:r>
              <a:rPr lang="en-US" b="1" dirty="0" smtClean="0"/>
              <a:t> 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030313"/>
            <a:ext cx="7429499" cy="501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Mari </a:t>
            </a:r>
            <a:r>
              <a:rPr lang="en-US" sz="3600" dirty="0" err="1" smtClean="0"/>
              <a:t>bersama-sama</a:t>
            </a:r>
            <a:r>
              <a:rPr lang="en-US" sz="3600" dirty="0" smtClean="0"/>
              <a:t> </a:t>
            </a:r>
            <a:r>
              <a:rPr lang="en-US" sz="3600" dirty="0" err="1" smtClean="0"/>
              <a:t>berhitung</a:t>
            </a:r>
            <a:r>
              <a:rPr lang="en-US" sz="3600" dirty="0" smtClean="0"/>
              <a:t> </a:t>
            </a:r>
            <a:r>
              <a:rPr lang="en-US" sz="3600" dirty="0" err="1" smtClean="0"/>
              <a:t>perkalian</a:t>
            </a:r>
            <a:r>
              <a:rPr lang="en-US" sz="3600" dirty="0" smtClean="0"/>
              <a:t> </a:t>
            </a:r>
            <a:r>
              <a:rPr lang="en-US" sz="3600" dirty="0" err="1" smtClean="0"/>
              <a:t>bilangan</a:t>
            </a:r>
            <a:r>
              <a:rPr lang="en-US" sz="3600" dirty="0" smtClean="0"/>
              <a:t> </a:t>
            </a:r>
            <a:r>
              <a:rPr lang="en-US" sz="3600" dirty="0" err="1" smtClean="0"/>
              <a:t>bulat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a. 5 × (–8) = ….</a:t>
            </a:r>
          </a:p>
          <a:p>
            <a:pPr marL="0" indent="0">
              <a:buNone/>
            </a:pPr>
            <a:r>
              <a:rPr lang="en-US" sz="3600" dirty="0" smtClean="0"/>
              <a:t>b. (–6) × 12 = ….</a:t>
            </a:r>
          </a:p>
          <a:p>
            <a:pPr marL="0" indent="0">
              <a:buNone/>
            </a:pPr>
            <a:r>
              <a:rPr lang="en-US" sz="3600" dirty="0" smtClean="0"/>
              <a:t>c. (–7) × (–14) = ….</a:t>
            </a:r>
          </a:p>
          <a:p>
            <a:pPr marL="0" indent="0">
              <a:buNone/>
            </a:pPr>
            <a:r>
              <a:rPr lang="en-US" sz="3600" dirty="0" smtClean="0"/>
              <a:t>d. 13 × 28 = ….</a:t>
            </a:r>
          </a:p>
          <a:p>
            <a:pPr marL="0" indent="0">
              <a:buNone/>
            </a:pPr>
            <a:r>
              <a:rPr lang="en-US" sz="3600" dirty="0"/>
              <a:t>e</a:t>
            </a:r>
            <a:r>
              <a:rPr lang="en-US" sz="3600" dirty="0" smtClean="0"/>
              <a:t>. (–11) × (–4) = ….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1949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3" y="426720"/>
            <a:ext cx="4665563" cy="40930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B. </a:t>
            </a:r>
            <a:r>
              <a:rPr lang="en-US" sz="3200" b="1" dirty="0" err="1" smtClean="0"/>
              <a:t>Pembagian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Bulat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9091" y="849085"/>
            <a:ext cx="7625443" cy="1463039"/>
          </a:xfrm>
        </p:spPr>
        <p:txBody>
          <a:bodyPr>
            <a:noAutofit/>
          </a:bodyPr>
          <a:lstStyle/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,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yang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pembagi</a:t>
            </a:r>
            <a:r>
              <a:rPr lang="en-US" sz="2800" dirty="0"/>
              <a:t>. </a:t>
            </a:r>
            <a:r>
              <a:rPr lang="en-US" sz="2800" dirty="0" err="1"/>
              <a:t>Perhatikan</a:t>
            </a:r>
            <a:r>
              <a:rPr lang="en-US" sz="2800" dirty="0"/>
              <a:t> </a:t>
            </a:r>
            <a:r>
              <a:rPr lang="en-US" sz="2800" dirty="0" err="1"/>
              <a:t>ilustrasi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40481" y="2454005"/>
            <a:ext cx="4634048" cy="275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Ibu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memiliki</a:t>
            </a:r>
            <a:r>
              <a:rPr lang="en-US" sz="2800" dirty="0" smtClean="0">
                <a:solidFill>
                  <a:prstClr val="black"/>
                </a:solidFill>
              </a:rPr>
              <a:t> 4 </a:t>
            </a:r>
            <a:r>
              <a:rPr lang="en-US" sz="2800" dirty="0" err="1" smtClean="0">
                <a:solidFill>
                  <a:prstClr val="black"/>
                </a:solidFill>
              </a:rPr>
              <a:t>buku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tulis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Buku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tulis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tersebut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dibagikan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kepada</a:t>
            </a:r>
            <a:r>
              <a:rPr lang="en-US" sz="2800" dirty="0" smtClean="0">
                <a:solidFill>
                  <a:prstClr val="black"/>
                </a:solidFill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</a:rPr>
              <a:t>orang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anaknya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</a:rPr>
              <a:t>Dapatkah</a:t>
            </a:r>
            <a:r>
              <a:rPr lang="en-US" sz="2800" dirty="0" smtClean="0">
                <a:solidFill>
                  <a:prstClr val="black"/>
                </a:solidFill>
              </a:rPr>
              <a:t> kalian </a:t>
            </a:r>
            <a:r>
              <a:rPr lang="en-US" sz="2800" dirty="0" err="1" smtClean="0">
                <a:solidFill>
                  <a:prstClr val="black"/>
                </a:solidFill>
              </a:rPr>
              <a:t>menghitung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banyak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buku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tulis</a:t>
            </a:r>
            <a:r>
              <a:rPr lang="en-US" sz="2800" dirty="0" smtClean="0">
                <a:solidFill>
                  <a:prstClr val="black"/>
                </a:solidFill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</a:rPr>
              <a:t>akan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diperoleh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setiap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anak</a:t>
            </a:r>
            <a:r>
              <a:rPr lang="en-US" sz="2800" dirty="0" smtClean="0">
                <a:solidFill>
                  <a:prstClr val="black"/>
                </a:solidFill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</a:rPr>
              <a:t>Jelaskan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jawabanmu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" name="image7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172" y="2206441"/>
            <a:ext cx="2669177" cy="29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9091" y="849085"/>
            <a:ext cx="4753368" cy="53558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Perhatikan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/>
              <a:t>ilustrasi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222568" y="1737361"/>
            <a:ext cx="4251960" cy="326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Adik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memiliki</a:t>
            </a:r>
            <a:r>
              <a:rPr lang="en-US" sz="2800" dirty="0" smtClean="0">
                <a:solidFill>
                  <a:prstClr val="black"/>
                </a:solidFill>
              </a:rPr>
              <a:t> 30 </a:t>
            </a:r>
            <a:r>
              <a:rPr lang="en-US" sz="2800" dirty="0" err="1" smtClean="0">
                <a:solidFill>
                  <a:prstClr val="black"/>
                </a:solidFill>
              </a:rPr>
              <a:t>kelereng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Ia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menyimpan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kelereng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tersebut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dalam</a:t>
            </a:r>
            <a:r>
              <a:rPr lang="en-US" sz="2800" dirty="0" smtClean="0">
                <a:solidFill>
                  <a:prstClr val="black"/>
                </a:solidFill>
              </a:rPr>
              <a:t> 6 </a:t>
            </a:r>
            <a:r>
              <a:rPr lang="en-US" sz="2800" dirty="0" err="1" smtClean="0">
                <a:solidFill>
                  <a:prstClr val="black"/>
                </a:solidFill>
              </a:rPr>
              <a:t>kaleng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</a:rPr>
              <a:t>Setiap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kaleng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berisi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kelereng</a:t>
            </a:r>
            <a:r>
              <a:rPr lang="en-US" sz="2800" dirty="0" smtClean="0">
                <a:solidFill>
                  <a:prstClr val="black"/>
                </a:solidFill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</a:rPr>
              <a:t>sama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banyak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</a:rPr>
              <a:t>Dapatkah</a:t>
            </a:r>
            <a:r>
              <a:rPr lang="en-US" sz="2800" dirty="0" smtClean="0">
                <a:solidFill>
                  <a:prstClr val="black"/>
                </a:solidFill>
              </a:rPr>
              <a:t> kalian </a:t>
            </a:r>
            <a:r>
              <a:rPr lang="en-US" sz="2800" dirty="0" err="1" smtClean="0">
                <a:solidFill>
                  <a:prstClr val="black"/>
                </a:solidFill>
              </a:rPr>
              <a:t>menentukan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banyak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kelereng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pada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setiap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kaleng</a:t>
            </a:r>
            <a:r>
              <a:rPr lang="en-US" sz="2800" dirty="0" smtClean="0">
                <a:solidFill>
                  <a:prstClr val="black"/>
                </a:solidFill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</a:rPr>
              <a:t>Jelaskan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jawabanmu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image7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797" y="1817460"/>
            <a:ext cx="2936626" cy="32378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269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6314" y="1094716"/>
            <a:ext cx="6286144" cy="1721275"/>
            <a:chOff x="1696313" y="1094704"/>
            <a:chExt cx="6286144" cy="1721275"/>
          </a:xfrm>
        </p:grpSpPr>
        <p:sp>
          <p:nvSpPr>
            <p:cNvPr id="3" name="Rectangle 2"/>
            <p:cNvSpPr/>
            <p:nvPr/>
          </p:nvSpPr>
          <p:spPr>
            <a:xfrm>
              <a:off x="1696313" y="1094704"/>
              <a:ext cx="6220496" cy="157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urveUp">
                <a:avLst/>
              </a:prstTxWarp>
            </a:bodyPr>
            <a:lstStyle/>
            <a:p>
              <a:pPr algn="ctr"/>
              <a:r>
                <a:rPr lang="en-US" sz="180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BILANGAN BULAT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1961" y="1244756"/>
              <a:ext cx="6220496" cy="157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urveUp">
                <a:avLst/>
              </a:prstTxWarp>
            </a:bodyPr>
            <a:lstStyle/>
            <a:p>
              <a:pPr algn="ctr"/>
              <a:r>
                <a:rPr lang="en-US" sz="180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BILANGAN BULAT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825613" y="3883944"/>
            <a:ext cx="7961897" cy="14785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>
                <a:latin typeface="Arial Black" panose="020B0A04020102020204" pitchFamily="34" charset="0"/>
              </a:rPr>
              <a:t>OPERASI HITUNG </a:t>
            </a:r>
            <a:br>
              <a:rPr lang="en-US" smtClean="0">
                <a:latin typeface="Arial Black" panose="020B0A04020102020204" pitchFamily="34" charset="0"/>
              </a:rPr>
            </a:br>
            <a:r>
              <a:rPr lang="en-US" smtClean="0">
                <a:latin typeface="Arial Black" panose="020B0A04020102020204" pitchFamily="34" charset="0"/>
              </a:rPr>
              <a:t>PADA BILANGAN BULAT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8" y="312371"/>
            <a:ext cx="6191673" cy="5759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Aturan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pembagian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bulat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nol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308" y="1049916"/>
            <a:ext cx="3866164" cy="2124361"/>
          </a:xfrm>
          <a:ln w="28575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dirty="0" err="1" smtClean="0"/>
              <a:t>Positif</a:t>
            </a:r>
            <a:r>
              <a:rPr lang="en-US" sz="2800" dirty="0" smtClean="0"/>
              <a:t> (+) :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 =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</a:t>
            </a:r>
          </a:p>
          <a:p>
            <a:pPr marL="0" indent="0" algn="just">
              <a:buNone/>
            </a:pPr>
            <a:r>
              <a:rPr lang="en-US" sz="2800" dirty="0" err="1" smtClean="0"/>
              <a:t>Positif</a:t>
            </a:r>
            <a:r>
              <a:rPr lang="en-US" sz="2800" dirty="0" smtClean="0"/>
              <a:t> (+) 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 =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</a:t>
            </a:r>
          </a:p>
          <a:p>
            <a:pPr marL="0" indent="0" algn="just">
              <a:buNone/>
            </a:pPr>
            <a:r>
              <a:rPr lang="en-US" sz="2800" dirty="0" err="1" smtClean="0"/>
              <a:t>Negatif</a:t>
            </a:r>
            <a:r>
              <a:rPr lang="en-US" sz="2800" dirty="0" smtClean="0"/>
              <a:t> (-) :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 =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</a:t>
            </a:r>
          </a:p>
          <a:p>
            <a:pPr marL="0" indent="0" algn="just">
              <a:buNone/>
            </a:pPr>
            <a:r>
              <a:rPr lang="en-US" sz="2800" dirty="0" err="1" smtClean="0"/>
              <a:t>Negatif</a:t>
            </a:r>
            <a:r>
              <a:rPr lang="en-US" sz="2800" dirty="0" smtClean="0"/>
              <a:t> (-) 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(-) =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(+)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96390" y="3276961"/>
            <a:ext cx="5881550" cy="5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Apa</a:t>
            </a:r>
            <a:r>
              <a:rPr lang="en-US" sz="2800" dirty="0" smtClean="0">
                <a:solidFill>
                  <a:prstClr val="black"/>
                </a:solidFill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</a:rPr>
              <a:t>bisa</a:t>
            </a:r>
            <a:r>
              <a:rPr lang="en-US" sz="2800" dirty="0" smtClean="0">
                <a:solidFill>
                  <a:prstClr val="black"/>
                </a:solidFill>
              </a:rPr>
              <a:t> kalian </a:t>
            </a:r>
            <a:r>
              <a:rPr lang="en-US" sz="2800" dirty="0" err="1" smtClean="0">
                <a:solidFill>
                  <a:prstClr val="black"/>
                </a:solidFill>
              </a:rPr>
              <a:t>simpulkan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dari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aturan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atas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3124" y="3925755"/>
            <a:ext cx="7942217" cy="9989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Pembagian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bulat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berbeda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tanda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negatif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99655" y="5005623"/>
            <a:ext cx="7942217" cy="99894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dirty="0" err="1" smtClean="0">
                <a:solidFill>
                  <a:prstClr val="black"/>
                </a:solidFill>
              </a:rPr>
              <a:t>Pembagian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bulat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bertanda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sama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positif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315" y="421140"/>
            <a:ext cx="4124096" cy="1068026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Contoh</a:t>
            </a:r>
            <a:endParaRPr lang="en-US" sz="2800" dirty="0"/>
          </a:p>
          <a:p>
            <a:r>
              <a:rPr lang="en-US" sz="2800" dirty="0" err="1"/>
              <a:t>Hitunglah</a:t>
            </a:r>
            <a:r>
              <a:rPr lang="en-US" sz="2800" dirty="0"/>
              <a:t> </a:t>
            </a:r>
            <a:r>
              <a:rPr lang="en-US" sz="2800" dirty="0" smtClean="0"/>
              <a:t>-35 </a:t>
            </a:r>
            <a:r>
              <a:rPr lang="en-US" sz="2800" dirty="0"/>
              <a:t>:</a:t>
            </a:r>
            <a:r>
              <a:rPr lang="en-US" sz="2800" dirty="0" smtClean="0"/>
              <a:t> 5 </a:t>
            </a:r>
            <a:r>
              <a:rPr lang="en-US" sz="2800" dirty="0"/>
              <a:t>= ....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92238" y="1775325"/>
            <a:ext cx="7990060" cy="3828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Jawab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err="1" smtClean="0">
                <a:solidFill>
                  <a:prstClr val="black"/>
                </a:solidFill>
              </a:rPr>
              <a:t>Perkalian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atas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dibaca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tiga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puluh</a:t>
            </a:r>
            <a:r>
              <a:rPr lang="en-US" sz="2800" dirty="0" smtClean="0">
                <a:solidFill>
                  <a:srgbClr val="C00000"/>
                </a:solidFill>
              </a:rPr>
              <a:t> lima) </a:t>
            </a:r>
            <a:r>
              <a:rPr lang="en-US" sz="2800" dirty="0" err="1" smtClean="0">
                <a:solidFill>
                  <a:srgbClr val="C00000"/>
                </a:solidFill>
              </a:rPr>
              <a:t>dibagi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oleh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positif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tiga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Dua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tersebut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berturut-turut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bertanda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00863D"/>
                </a:solidFill>
              </a:rPr>
              <a:t>positif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maka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pembagiannya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Sedangkan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35 </a:t>
            </a:r>
            <a:r>
              <a:rPr lang="en-US" sz="2800" dirty="0" err="1" smtClean="0">
                <a:solidFill>
                  <a:prstClr val="black"/>
                </a:solidFill>
              </a:rPr>
              <a:t>dibagi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oleh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5 </a:t>
            </a:r>
            <a:r>
              <a:rPr lang="en-US" sz="2800" dirty="0" err="1" smtClean="0">
                <a:solidFill>
                  <a:prstClr val="black"/>
                </a:solidFill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bilangan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7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Sehingga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35 </a:t>
            </a:r>
            <a:r>
              <a:rPr lang="en-US" sz="2800" dirty="0" err="1" smtClean="0">
                <a:solidFill>
                  <a:prstClr val="black"/>
                </a:solidFill>
              </a:rPr>
              <a:t>dibagi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oleh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positif</a:t>
            </a:r>
            <a:r>
              <a:rPr lang="en-US" sz="2800" dirty="0" smtClean="0">
                <a:solidFill>
                  <a:prstClr val="black"/>
                </a:solidFill>
              </a:rPr>
              <a:t> 5 </a:t>
            </a:r>
            <a:r>
              <a:rPr lang="en-US" sz="2800" dirty="0" err="1" smtClean="0">
                <a:solidFill>
                  <a:prstClr val="black"/>
                </a:solidFill>
              </a:rPr>
              <a:t>sama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negatif</a:t>
            </a:r>
            <a:r>
              <a:rPr lang="en-US" sz="2800" dirty="0" smtClean="0">
                <a:solidFill>
                  <a:prstClr val="black"/>
                </a:solidFill>
              </a:rPr>
              <a:t> 7.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Jadi</a:t>
            </a:r>
            <a:r>
              <a:rPr lang="en-US" sz="2800" dirty="0" smtClean="0">
                <a:solidFill>
                  <a:prstClr val="black"/>
                </a:solidFill>
              </a:rPr>
              <a:t>, -35 × 5 = -7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30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09" y="222074"/>
            <a:ext cx="2651870" cy="7852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Ayo </a:t>
            </a:r>
            <a:r>
              <a:rPr lang="en-US" b="1" dirty="0" err="1" smtClean="0"/>
              <a:t>berlatih</a:t>
            </a:r>
            <a:r>
              <a:rPr lang="en-US" b="1" dirty="0" smtClean="0"/>
              <a:t> 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030313"/>
            <a:ext cx="7429499" cy="501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Mari </a:t>
            </a:r>
            <a:r>
              <a:rPr lang="en-US" sz="3600" dirty="0" err="1" smtClean="0"/>
              <a:t>bersama-sama</a:t>
            </a:r>
            <a:r>
              <a:rPr lang="en-US" sz="3600" dirty="0" smtClean="0"/>
              <a:t> </a:t>
            </a:r>
            <a:r>
              <a:rPr lang="en-US" sz="3600" dirty="0" err="1" smtClean="0"/>
              <a:t>berhitung</a:t>
            </a:r>
            <a:r>
              <a:rPr lang="en-US" sz="3600" dirty="0" smtClean="0"/>
              <a:t> </a:t>
            </a:r>
            <a:r>
              <a:rPr lang="en-US" sz="3600" dirty="0" err="1" smtClean="0"/>
              <a:t>pembagian</a:t>
            </a:r>
            <a:r>
              <a:rPr lang="en-US" sz="3600" dirty="0" smtClean="0"/>
              <a:t> </a:t>
            </a:r>
            <a:r>
              <a:rPr lang="en-US" sz="3600" dirty="0" err="1" smtClean="0"/>
              <a:t>bilangan</a:t>
            </a:r>
            <a:r>
              <a:rPr lang="en-US" sz="3600" dirty="0" smtClean="0"/>
              <a:t> </a:t>
            </a:r>
            <a:r>
              <a:rPr lang="en-US" sz="3600" dirty="0" err="1" smtClean="0"/>
              <a:t>bulat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a. 50 : (–5) = ….</a:t>
            </a:r>
          </a:p>
          <a:p>
            <a:pPr marL="0" indent="0">
              <a:buNone/>
            </a:pPr>
            <a:r>
              <a:rPr lang="en-US" sz="3600" dirty="0" smtClean="0"/>
              <a:t>b. (–36) : 9 = ….</a:t>
            </a:r>
          </a:p>
          <a:p>
            <a:pPr marL="0" indent="0">
              <a:buNone/>
            </a:pPr>
            <a:r>
              <a:rPr lang="en-US" sz="3600" dirty="0" smtClean="0"/>
              <a:t>c. (–72) : (–8) = ….</a:t>
            </a:r>
          </a:p>
          <a:p>
            <a:pPr marL="0" indent="0">
              <a:buNone/>
            </a:pPr>
            <a:r>
              <a:rPr lang="en-US" sz="3600" dirty="0" smtClean="0"/>
              <a:t>d. 256 : 8 = ….</a:t>
            </a:r>
          </a:p>
          <a:p>
            <a:pPr marL="0" indent="0">
              <a:buNone/>
            </a:pPr>
            <a:r>
              <a:rPr lang="en-US" sz="3600" dirty="0"/>
              <a:t>e</a:t>
            </a:r>
            <a:r>
              <a:rPr lang="en-US" sz="3600" dirty="0" smtClean="0"/>
              <a:t>. (–144) : (–6) = ….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366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E9A33-8A95-4731-9C3F-FB853419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935037"/>
          </a:xfrm>
        </p:spPr>
        <p:txBody>
          <a:bodyPr>
            <a:normAutofit/>
          </a:bodyPr>
          <a:lstStyle/>
          <a:p>
            <a:r>
              <a:rPr lang="en-US" b="1" dirty="0"/>
              <a:t>PECAHAN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0FEFD2-CA8D-495C-9AE3-5EE4DBDCD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08860"/>
            <a:ext cx="6858000" cy="17373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Pecahan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rasional</a:t>
            </a:r>
            <a:r>
              <a:rPr lang="en-US" sz="2800" dirty="0">
                <a:solidFill>
                  <a:schemeClr val="tx1"/>
                </a:solidFill>
              </a:rPr>
              <a:t>, yang mana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berbentuk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i="1" baseline="30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baseline="-250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b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nol.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4AB74-29FE-4A12-B215-101DB27F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berapa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pecahan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yang </a:t>
            </a:r>
            <a:r>
              <a:rPr lang="en-US" b="1" dirty="0" err="1"/>
              <a:t>diarsir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42C0A4-5CF3-41E4-96B5-5C8A0A2F4FA2}"/>
              </a:ext>
            </a:extLst>
          </p:cNvPr>
          <p:cNvGrpSpPr>
            <a:grpSpLocks/>
          </p:cNvGrpSpPr>
          <p:nvPr/>
        </p:nvGrpSpPr>
        <p:grpSpPr bwMode="auto">
          <a:xfrm>
            <a:off x="1107519" y="2098299"/>
            <a:ext cx="6926580" cy="2011679"/>
            <a:chOff x="2107" y="6232"/>
            <a:chExt cx="7573" cy="14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F2DE445-0338-46F1-AC73-5289A0989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7" y="6232"/>
              <a:ext cx="1453" cy="1405"/>
              <a:chOff x="7913" y="6365"/>
              <a:chExt cx="1694" cy="167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8059E7CD-6359-4578-96C7-274FB2877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13" y="6365"/>
                <a:ext cx="1694" cy="1670"/>
                <a:chOff x="7685" y="6233"/>
                <a:chExt cx="1694" cy="167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49AF24FE-5053-4A80-9D36-717ED3177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5" y="6233"/>
                  <a:ext cx="1694" cy="1670"/>
                  <a:chOff x="5345" y="6233"/>
                  <a:chExt cx="1694" cy="1670"/>
                </a:xfrm>
              </p:grpSpPr>
              <p:cxnSp>
                <p:nvCxnSpPr>
                  <p:cNvPr id="36" name="AutoShape 18">
                    <a:extLst>
                      <a:ext uri="{FF2B5EF4-FFF2-40B4-BE49-F238E27FC236}">
                        <a16:creationId xmlns:a16="http://schemas.microsoft.com/office/drawing/2014/main" xmlns="" id="{C0F7C95C-FFCD-4683-BA12-707BD495206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98" y="6452"/>
                    <a:ext cx="241" cy="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AutoShape 19">
                    <a:extLst>
                      <a:ext uri="{FF2B5EF4-FFF2-40B4-BE49-F238E27FC236}">
                        <a16:creationId xmlns:a16="http://schemas.microsoft.com/office/drawing/2014/main" xmlns="" id="{2ACAFBC3-8FA6-4B8D-BB99-BAC0FFA54AF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798" y="7062"/>
                    <a:ext cx="241" cy="57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AutoShape 20">
                    <a:extLst>
                      <a:ext uri="{FF2B5EF4-FFF2-40B4-BE49-F238E27FC236}">
                        <a16:creationId xmlns:a16="http://schemas.microsoft.com/office/drawing/2014/main" xmlns="" id="{4220B6CC-F1C9-40C5-B778-AC74407B178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220" y="7650"/>
                    <a:ext cx="566" cy="25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" name="AutoShape 21">
                    <a:extLst>
                      <a:ext uri="{FF2B5EF4-FFF2-40B4-BE49-F238E27FC236}">
                        <a16:creationId xmlns:a16="http://schemas.microsoft.com/office/drawing/2014/main" xmlns="" id="{4F1C5E01-ECF7-4F5D-B1E8-0AFAFFAB6B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576" y="7638"/>
                    <a:ext cx="644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" name="AutoShape 22">
                    <a:extLst>
                      <a:ext uri="{FF2B5EF4-FFF2-40B4-BE49-F238E27FC236}">
                        <a16:creationId xmlns:a16="http://schemas.microsoft.com/office/drawing/2014/main" xmlns="" id="{9B662090-674A-410E-BD7D-CD78B672AFD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345" y="7062"/>
                    <a:ext cx="243" cy="57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" name="AutoShape 23">
                    <a:extLst>
                      <a:ext uri="{FF2B5EF4-FFF2-40B4-BE49-F238E27FC236}">
                        <a16:creationId xmlns:a16="http://schemas.microsoft.com/office/drawing/2014/main" xmlns="" id="{43CF08C7-E0E1-4F77-9DA1-A22EA362DD4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45" y="6463"/>
                    <a:ext cx="243" cy="59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AutoShape 24">
                    <a:extLst>
                      <a:ext uri="{FF2B5EF4-FFF2-40B4-BE49-F238E27FC236}">
                        <a16:creationId xmlns:a16="http://schemas.microsoft.com/office/drawing/2014/main" xmlns="" id="{252AA8B0-675E-4360-8415-546172454BF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88" y="6233"/>
                    <a:ext cx="574" cy="2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AutoShape 25">
                    <a:extLst>
                      <a:ext uri="{FF2B5EF4-FFF2-40B4-BE49-F238E27FC236}">
                        <a16:creationId xmlns:a16="http://schemas.microsoft.com/office/drawing/2014/main" xmlns="" id="{7988D299-F153-4AF4-B56C-C4883035920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62" y="6233"/>
                    <a:ext cx="624" cy="2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2" name="AutoShape 26">
                  <a:extLst>
                    <a:ext uri="{FF2B5EF4-FFF2-40B4-BE49-F238E27FC236}">
                      <a16:creationId xmlns:a16="http://schemas.microsoft.com/office/drawing/2014/main" xmlns="" id="{86B2BD63-3F96-4F32-948A-BF7B478EBF6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502" y="6233"/>
                  <a:ext cx="58" cy="16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AutoShape 27">
                  <a:extLst>
                    <a:ext uri="{FF2B5EF4-FFF2-40B4-BE49-F238E27FC236}">
                      <a16:creationId xmlns:a16="http://schemas.microsoft.com/office/drawing/2014/main" xmlns="" id="{E647A9FC-F8B9-4BC4-872D-D1E4EFDCBE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928" y="6474"/>
                  <a:ext cx="1198" cy="11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AutoShape 28">
                  <a:extLst>
                    <a:ext uri="{FF2B5EF4-FFF2-40B4-BE49-F238E27FC236}">
                      <a16:creationId xmlns:a16="http://schemas.microsoft.com/office/drawing/2014/main" xmlns="" id="{2B6F361F-361E-4D86-8BB0-0CE59084B2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7928" y="6474"/>
                  <a:ext cx="1210" cy="11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29">
                  <a:extLst>
                    <a:ext uri="{FF2B5EF4-FFF2-40B4-BE49-F238E27FC236}">
                      <a16:creationId xmlns:a16="http://schemas.microsoft.com/office/drawing/2014/main" xmlns="" id="{8778B6E9-6BA3-4667-A9AB-3FE63E6EA4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685" y="7062"/>
                  <a:ext cx="169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8" name="AutoShape 30" descr="30%">
                <a:extLst>
                  <a:ext uri="{FF2B5EF4-FFF2-40B4-BE49-F238E27FC236}">
                    <a16:creationId xmlns:a16="http://schemas.microsoft.com/office/drawing/2014/main" xmlns="" id="{E8FE7514-1719-4829-A33D-678DE06D5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92758">
                <a:off x="8541" y="6467"/>
                <a:ext cx="746" cy="769"/>
              </a:xfrm>
              <a:prstGeom prst="triangle">
                <a:avLst>
                  <a:gd name="adj" fmla="val 50000"/>
                </a:avLst>
              </a:prstGeom>
              <a:pattFill prst="pct3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AutoShape 31" descr="30%">
                <a:extLst>
                  <a:ext uri="{FF2B5EF4-FFF2-40B4-BE49-F238E27FC236}">
                    <a16:creationId xmlns:a16="http://schemas.microsoft.com/office/drawing/2014/main" xmlns="" id="{30A9C53E-FF15-483E-B56D-04C041B0F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632001">
                <a:off x="8074" y="6944"/>
                <a:ext cx="641" cy="786"/>
              </a:xfrm>
              <a:prstGeom prst="triangle">
                <a:avLst>
                  <a:gd name="adj" fmla="val 50000"/>
                </a:avLst>
              </a:prstGeom>
              <a:pattFill prst="pct3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AutoShape 32" descr="30%">
                <a:extLst>
                  <a:ext uri="{FF2B5EF4-FFF2-40B4-BE49-F238E27FC236}">
                    <a16:creationId xmlns:a16="http://schemas.microsoft.com/office/drawing/2014/main" xmlns="" id="{6312D6CA-C271-404D-AE9D-1A16818A7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17916">
                <a:off x="8580" y="7162"/>
                <a:ext cx="641" cy="786"/>
              </a:xfrm>
              <a:prstGeom prst="triangle">
                <a:avLst>
                  <a:gd name="adj" fmla="val 52389"/>
                </a:avLst>
              </a:prstGeom>
              <a:pattFill prst="pct3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3C05257-E8EB-4212-91EA-03D2631F5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" y="6446"/>
              <a:ext cx="2437" cy="634"/>
              <a:chOff x="4665" y="6446"/>
              <a:chExt cx="2437" cy="63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BCD2A74A-BA07-432A-B453-14BAFCFE7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5" y="6446"/>
                <a:ext cx="2437" cy="634"/>
                <a:chOff x="4353" y="6782"/>
                <a:chExt cx="2437" cy="634"/>
              </a:xfrm>
            </p:grpSpPr>
            <p:sp>
              <p:nvSpPr>
                <p:cNvPr id="18" name="AutoShape 35" descr="30%">
                  <a:extLst>
                    <a:ext uri="{FF2B5EF4-FFF2-40B4-BE49-F238E27FC236}">
                      <a16:creationId xmlns:a16="http://schemas.microsoft.com/office/drawing/2014/main" xmlns="" id="{AC85A54D-0315-4EFA-BDC8-DA77A724B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1" y="6782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AutoShape 36" descr="30%">
                  <a:extLst>
                    <a:ext uri="{FF2B5EF4-FFF2-40B4-BE49-F238E27FC236}">
                      <a16:creationId xmlns:a16="http://schemas.microsoft.com/office/drawing/2014/main" xmlns="" id="{B3F4E7DB-B6B6-4D6E-AB8F-13880EC46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9" y="6782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AutoShape 37">
                  <a:extLst>
                    <a:ext uri="{FF2B5EF4-FFF2-40B4-BE49-F238E27FC236}">
                      <a16:creationId xmlns:a16="http://schemas.microsoft.com/office/drawing/2014/main" xmlns="" id="{20F8F7D0-B13E-4320-A006-141047E49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1" y="6782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AutoShape 38">
                  <a:extLst>
                    <a:ext uri="{FF2B5EF4-FFF2-40B4-BE49-F238E27FC236}">
                      <a16:creationId xmlns:a16="http://schemas.microsoft.com/office/drawing/2014/main" xmlns="" id="{BFDCAE6F-2282-406F-9783-06FA582D19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3" y="7094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AutoShape 39" descr="30%">
                  <a:extLst>
                    <a:ext uri="{FF2B5EF4-FFF2-40B4-BE49-F238E27FC236}">
                      <a16:creationId xmlns:a16="http://schemas.microsoft.com/office/drawing/2014/main" xmlns="" id="{BA1EDB17-2966-42B3-AFB2-740D8A3B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" y="7094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AutoShape 40" descr="30%">
                  <a:extLst>
                    <a:ext uri="{FF2B5EF4-FFF2-40B4-BE49-F238E27FC236}">
                      <a16:creationId xmlns:a16="http://schemas.microsoft.com/office/drawing/2014/main" xmlns="" id="{FE050260-0473-4D08-B483-654D5000D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5" y="7094"/>
                  <a:ext cx="889" cy="322"/>
                </a:xfrm>
                <a:prstGeom prst="parallelogram">
                  <a:avLst>
                    <a:gd name="adj" fmla="val 69022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4" name="AutoShape 41" descr="30%">
                  <a:extLst>
                    <a:ext uri="{FF2B5EF4-FFF2-40B4-BE49-F238E27FC236}">
                      <a16:creationId xmlns:a16="http://schemas.microsoft.com/office/drawing/2014/main" xmlns="" id="{839F82FF-321E-4FEB-BCEB-394CE9D6E31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04" y="6782"/>
                  <a:ext cx="872" cy="63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" name="AutoShape 42" descr="30%">
                  <a:extLst>
                    <a:ext uri="{FF2B5EF4-FFF2-40B4-BE49-F238E27FC236}">
                      <a16:creationId xmlns:a16="http://schemas.microsoft.com/office/drawing/2014/main" xmlns="" id="{1CC6B5F3-EA0A-4EB2-8442-E372B9D336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408" y="6782"/>
                  <a:ext cx="983" cy="63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" name="AutoShape 43">
                  <a:extLst>
                    <a:ext uri="{FF2B5EF4-FFF2-40B4-BE49-F238E27FC236}">
                      <a16:creationId xmlns:a16="http://schemas.microsoft.com/office/drawing/2014/main" xmlns="" id="{60CD178D-B7B3-4F47-8D7F-19370148BC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18" y="6782"/>
                  <a:ext cx="456" cy="3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" name="AutoShape 44">
                <a:extLst>
                  <a:ext uri="{FF2B5EF4-FFF2-40B4-BE49-F238E27FC236}">
                    <a16:creationId xmlns:a16="http://schemas.microsoft.com/office/drawing/2014/main" xmlns="" id="{BA1484CD-B294-4A5B-AB15-7152A71A01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893" y="6751"/>
                <a:ext cx="432" cy="3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9984F22-6A31-438D-BC55-A0EF03A72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7" y="6554"/>
              <a:ext cx="1810" cy="531"/>
              <a:chOff x="2107" y="6554"/>
              <a:chExt cx="1810" cy="53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94D3EE6-B2FD-4C8F-9564-0F3414C60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" y="6820"/>
                <a:ext cx="451" cy="2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DD3B845-F98B-4752-AE7A-BA1C90841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6558"/>
                <a:ext cx="451" cy="2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B48B36E-97D5-4387-B05B-A1A502E0E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6820"/>
                <a:ext cx="451" cy="2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 descr="40%">
                <a:extLst>
                  <a:ext uri="{FF2B5EF4-FFF2-40B4-BE49-F238E27FC236}">
                    <a16:creationId xmlns:a16="http://schemas.microsoft.com/office/drawing/2014/main" xmlns="" id="{C2DC5482-24C7-4B07-9337-44D9D9397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6555"/>
                <a:ext cx="451" cy="265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 descr="40%">
                <a:extLst>
                  <a:ext uri="{FF2B5EF4-FFF2-40B4-BE49-F238E27FC236}">
                    <a16:creationId xmlns:a16="http://schemas.microsoft.com/office/drawing/2014/main" xmlns="" id="{0D930A54-D139-40EA-AAA7-E1E52BB82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6819"/>
                <a:ext cx="451" cy="265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2" descr="40%">
                <a:extLst>
                  <a:ext uri="{FF2B5EF4-FFF2-40B4-BE49-F238E27FC236}">
                    <a16:creationId xmlns:a16="http://schemas.microsoft.com/office/drawing/2014/main" xmlns="" id="{C33A6F5D-BD8F-48CF-B5CB-05A2D6631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1" y="6555"/>
                <a:ext cx="451" cy="265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3" descr="40%">
                <a:extLst>
                  <a:ext uri="{FF2B5EF4-FFF2-40B4-BE49-F238E27FC236}">
                    <a16:creationId xmlns:a16="http://schemas.microsoft.com/office/drawing/2014/main" xmlns="" id="{E050181F-981F-4D5D-98A1-01634571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6" y="6819"/>
                <a:ext cx="451" cy="265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 descr="40%">
                <a:extLst>
                  <a:ext uri="{FF2B5EF4-FFF2-40B4-BE49-F238E27FC236}">
                    <a16:creationId xmlns:a16="http://schemas.microsoft.com/office/drawing/2014/main" xmlns="" id="{11AEA742-8814-49E9-A44A-3672B8019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" y="6554"/>
                <a:ext cx="451" cy="265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F0F5FBC4-4DAC-471E-9799-3C99C3D34F6D}"/>
              </a:ext>
            </a:extLst>
          </p:cNvPr>
          <p:cNvSpPr txBox="1">
            <a:spLocks/>
          </p:cNvSpPr>
          <p:nvPr/>
        </p:nvSpPr>
        <p:spPr>
          <a:xfrm>
            <a:off x="950725" y="4519183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5/8				8/12	=2/3			3/8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00CD2-1E6D-45F1-ACD8-5925187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9"/>
            <a:ext cx="7429499" cy="918419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pecahan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B421E-A659-47D9-9233-668C1540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536937"/>
            <a:ext cx="7429499" cy="5092464"/>
          </a:xfrm>
        </p:spPr>
        <p:txBody>
          <a:bodyPr>
            <a:normAutofit/>
          </a:bodyPr>
          <a:lstStyle/>
          <a:p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campuran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Desimal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005BDF3-D1BB-4D5F-B843-A1CA7DFC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3893106"/>
            <a:ext cx="2877245" cy="9402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D051BF-9E96-47D6-88E8-BDEBEAB3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2249487"/>
            <a:ext cx="3349733" cy="940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408694-AC18-42EC-9995-9DAAB8E12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7" y="5536725"/>
            <a:ext cx="6948496" cy="10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9E6B1-33EE-4EE7-85BD-3CB80FC6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217040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Persen</a:t>
            </a:r>
            <a:r>
              <a:rPr lang="en-US" dirty="0"/>
              <a:t> (%)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id-ID" dirty="0"/>
              <a:t>artinya perseratus, ditulis dengan notasi %. Jadi pecahan dengan penyebut seratus disebut persen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7699B0-69D7-41A8-A27D-8C8234EE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9"/>
          <a:stretch/>
        </p:blipFill>
        <p:spPr>
          <a:xfrm>
            <a:off x="1006965" y="3048554"/>
            <a:ext cx="4205116" cy="20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F1536DA-072A-465B-B7FE-3546639D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2238982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Permil</a:t>
            </a:r>
            <a:r>
              <a:rPr lang="en-US" b="1" i="1" dirty="0"/>
              <a:t>  ( </a:t>
            </a:r>
            <a:r>
              <a:rPr lang="en-US" b="1" i="1" baseline="30000" dirty="0"/>
              <a:t>0</a:t>
            </a:r>
            <a:r>
              <a:rPr lang="en-US" b="1" i="1" dirty="0"/>
              <a:t>/</a:t>
            </a:r>
            <a:r>
              <a:rPr lang="en-US" b="1" i="1" baseline="-25000" dirty="0"/>
              <a:t>00</a:t>
            </a:r>
            <a:r>
              <a:rPr lang="en-US" b="1" i="1" dirty="0"/>
              <a:t>  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Permil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yang </a:t>
            </a:r>
            <a:r>
              <a:rPr lang="en-US" dirty="0" err="1"/>
              <a:t>penyebutnya</a:t>
            </a:r>
            <a:r>
              <a:rPr lang="en-US" dirty="0"/>
              <a:t> 1.000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9C93F4-07EA-4E58-9786-90717D3A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1" y="3227070"/>
            <a:ext cx="5138464" cy="2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6BF02-E974-4FCA-9DA3-37C6B7A0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Penjumlahan</a:t>
            </a:r>
            <a:r>
              <a:rPr lang="en-US" b="1" dirty="0"/>
              <a:t> dan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Pecahan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D86EB61-8EF4-4465-AB6B-E674BBFED0D0}"/>
              </a:ext>
            </a:extLst>
          </p:cNvPr>
          <p:cNvSpPr txBox="1">
            <a:spLocks/>
          </p:cNvSpPr>
          <p:nvPr/>
        </p:nvSpPr>
        <p:spPr>
          <a:xfrm>
            <a:off x="856060" y="1950430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menjumlahkan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mengurangkan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menyamakan</a:t>
            </a:r>
            <a:r>
              <a:rPr lang="en-US" dirty="0"/>
              <a:t> </a:t>
            </a:r>
            <a:r>
              <a:rPr lang="en-US" dirty="0" err="1"/>
              <a:t>penyebut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9E1189-2FB1-4E18-A657-D7FB258C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67" y="3429000"/>
            <a:ext cx="3423995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8A8E8-E9D9-43F0-95C0-8FC3F4E6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560315-0A78-4A95-A84D-9BEF06AEC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60" y="234718"/>
            <a:ext cx="6156245" cy="62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96" y="587447"/>
            <a:ext cx="6839615" cy="793531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Pengertian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bilangan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bulat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098" y="1265093"/>
            <a:ext cx="8372993" cy="229840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Bilangan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Bulat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adalah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bilangan</a:t>
            </a:r>
            <a:r>
              <a:rPr lang="en-US" sz="2800" b="1" dirty="0">
                <a:solidFill>
                  <a:srgbClr val="002060"/>
                </a:solidFill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</a:rPr>
              <a:t>terdiri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                         </a:t>
            </a:r>
            <a:r>
              <a:rPr lang="en-US" sz="2800" b="1" dirty="0" err="1">
                <a:solidFill>
                  <a:srgbClr val="002060"/>
                </a:solidFill>
              </a:rPr>
              <a:t>bilangan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positif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nol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dan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bilangan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                         </a:t>
            </a:r>
            <a:r>
              <a:rPr lang="en-US" sz="2800" b="1" dirty="0" err="1">
                <a:solidFill>
                  <a:srgbClr val="002060"/>
                </a:solidFill>
              </a:rPr>
              <a:t>negatif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</a:rPr>
              <a:t>Lambang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Bulat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adalah</a:t>
            </a:r>
            <a:r>
              <a:rPr lang="en-US" b="1" dirty="0">
                <a:solidFill>
                  <a:srgbClr val="002060"/>
                </a:solidFill>
              </a:rPr>
              <a:t> “B”</a:t>
            </a:r>
          </a:p>
          <a:p>
            <a:pPr>
              <a:spcAft>
                <a:spcPts val="0"/>
              </a:spcAft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25" y="2842605"/>
            <a:ext cx="538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 = {…, -4,-3,-2,-1,0,1,2,3,4,…}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1173" y="3787254"/>
            <a:ext cx="6457415" cy="2289770"/>
            <a:chOff x="1221161" y="3558641"/>
            <a:chExt cx="6457413" cy="2289768"/>
          </a:xfrm>
        </p:grpSpPr>
        <p:grpSp>
          <p:nvGrpSpPr>
            <p:cNvPr id="6" name="Group 5"/>
            <p:cNvGrpSpPr/>
            <p:nvPr/>
          </p:nvGrpSpPr>
          <p:grpSpPr>
            <a:xfrm>
              <a:off x="1239133" y="3558641"/>
              <a:ext cx="6287377" cy="1876575"/>
              <a:chOff x="1239133" y="3558641"/>
              <a:chExt cx="6287377" cy="18765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9133" y="3558641"/>
                <a:ext cx="6287377" cy="64779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4446978" y="4212397"/>
                <a:ext cx="1" cy="1222819"/>
              </a:xfrm>
              <a:prstGeom prst="straightConnector1">
                <a:avLst/>
              </a:prstGeom>
              <a:ln w="28575"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951642" y="4216726"/>
                <a:ext cx="2512785" cy="429955"/>
                <a:chOff x="6475641" y="4216725"/>
                <a:chExt cx="2512785" cy="429955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485164" y="4216725"/>
                  <a:ext cx="4536" cy="426775"/>
                </a:xfrm>
                <a:prstGeom prst="line">
                  <a:avLst/>
                </a:prstGeom>
                <a:ln w="285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475641" y="4643500"/>
                  <a:ext cx="2512785" cy="3180"/>
                </a:xfrm>
                <a:prstGeom prst="line">
                  <a:avLst/>
                </a:prstGeom>
                <a:ln w="285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 flipH="1">
                <a:off x="1439693" y="4216726"/>
                <a:ext cx="2512785" cy="429955"/>
                <a:chOff x="6475641" y="4216725"/>
                <a:chExt cx="2512785" cy="429955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485164" y="4216725"/>
                  <a:ext cx="4536" cy="426775"/>
                </a:xfrm>
                <a:prstGeom prst="line">
                  <a:avLst/>
                </a:prstGeom>
                <a:ln w="285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6475641" y="4643500"/>
                  <a:ext cx="2512785" cy="3180"/>
                </a:xfrm>
                <a:prstGeom prst="line">
                  <a:avLst/>
                </a:prstGeom>
                <a:ln w="285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xtBox 24"/>
            <p:cNvSpPr txBox="1"/>
            <p:nvPr/>
          </p:nvSpPr>
          <p:spPr>
            <a:xfrm>
              <a:off x="4192366" y="5448299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Nol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1164" y="4700941"/>
              <a:ext cx="2717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Bilangan</a:t>
              </a:r>
              <a:r>
                <a:rPr lang="en-US" sz="2000" dirty="0"/>
                <a:t> </a:t>
              </a:r>
              <a:r>
                <a:rPr lang="en-US" sz="2000" dirty="0" err="1"/>
                <a:t>Bulat</a:t>
              </a:r>
              <a:r>
                <a:rPr lang="en-US" sz="2000" dirty="0"/>
                <a:t> </a:t>
              </a:r>
              <a:r>
                <a:rPr lang="en-US" sz="2000" dirty="0" err="1"/>
                <a:t>Positif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1161" y="4700941"/>
              <a:ext cx="2949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Bilangan</a:t>
              </a:r>
              <a:r>
                <a:rPr lang="en-US" sz="2000" dirty="0"/>
                <a:t> </a:t>
              </a:r>
              <a:r>
                <a:rPr lang="en-US" sz="2000" dirty="0" err="1"/>
                <a:t>Bulat</a:t>
              </a:r>
              <a:r>
                <a:rPr lang="en-US" sz="2000" dirty="0"/>
                <a:t> </a:t>
              </a:r>
              <a:r>
                <a:rPr lang="en-US" sz="2000" dirty="0" err="1"/>
                <a:t>Negatif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7213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2DB8E-DF1E-44D5-BA4A-3F34ACBF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6" y="305049"/>
            <a:ext cx="8058149" cy="6025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CB8EA-A498-4A5A-A4F6-F2824FF5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CD6B1-1881-4F6A-BCC3-42E521B7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7D1F-CB36-4F87-984A-EC32C388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7E3E6A9-C149-4D06-9C56-6586C584E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67" y="1341162"/>
            <a:ext cx="8773884" cy="31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5C580-C473-4E3E-AB4A-3CF8E50F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Pecahan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Mengalikan</a:t>
            </a:r>
            <a:r>
              <a:rPr lang="en-US" b="1" dirty="0"/>
              <a:t> </a:t>
            </a:r>
            <a:r>
              <a:rPr lang="en-US" b="1" dirty="0" err="1"/>
              <a:t>pembilang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pembilang</a:t>
            </a:r>
            <a:r>
              <a:rPr lang="en-US" b="1" dirty="0"/>
              <a:t> dan </a:t>
            </a:r>
            <a:r>
              <a:rPr lang="en-US" b="1" dirty="0" err="1"/>
              <a:t>penyebut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penyebut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07620E5-347D-4325-B3E6-8A03AA029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449" y="2341818"/>
            <a:ext cx="5177790" cy="30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3D594-86AC-42C6-9CE2-428E7F43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29067-3E85-4E4D-B4E3-90AF919F1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0D5529-56AA-41B3-B9B2-201E4CCF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0" y="261857"/>
            <a:ext cx="5023484" cy="63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A2A374-ECCC-4856-9E98-44BBC05E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59" y="618519"/>
            <a:ext cx="7236381" cy="5568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FB372-D6A2-4C01-AC75-042843F1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2D510-7E70-4B49-9331-3524E29A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246583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Pembagian</a:t>
            </a:r>
            <a:r>
              <a:rPr lang="en-US" b="1" dirty="0"/>
              <a:t> </a:t>
            </a:r>
            <a:r>
              <a:rPr lang="en-US" b="1" dirty="0" err="1"/>
              <a:t>Pecahan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Pada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dan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DDF69B-6A43-467F-B48E-1E6A12B7B357}"/>
              </a:ext>
            </a:extLst>
          </p:cNvPr>
          <p:cNvSpPr/>
          <p:nvPr/>
        </p:nvSpPr>
        <p:spPr>
          <a:xfrm>
            <a:off x="2286000" y="2616279"/>
            <a:ext cx="4572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8EE79A-AB1F-442C-8CF9-3F949075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37" y="3429000"/>
            <a:ext cx="551869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FAAB5-CB86-4232-AD5D-60F82703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77800"/>
            <a:ext cx="5572125" cy="61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960CD-D27E-4AA3-9C98-DB0FE817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A830C2-4186-46D4-A4D6-DE87FBCC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0" y="738774"/>
            <a:ext cx="7116365" cy="5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4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91" y="1075182"/>
            <a:ext cx="883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terletak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sebelah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disebelah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60" y="225805"/>
            <a:ext cx="4525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no Pro Smbd Caption" panose="02020702040506020403" pitchFamily="18" charset="0"/>
              </a:rPr>
              <a:t>Pada</a:t>
            </a:r>
            <a:r>
              <a:rPr lang="en-US" sz="4000" b="1" dirty="0">
                <a:solidFill>
                  <a:srgbClr val="002060"/>
                </a:solidFill>
                <a:latin typeface="Arno Pro Smbd Caption" panose="02020702040506020403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no Pro Smbd Caption" panose="02020702040506020403" pitchFamily="18" charset="0"/>
              </a:rPr>
              <a:t>Garis</a:t>
            </a:r>
            <a:r>
              <a:rPr lang="en-US" sz="4000" b="1" dirty="0">
                <a:solidFill>
                  <a:srgbClr val="002060"/>
                </a:solidFill>
                <a:latin typeface="Arno Pro Smbd Caption" panose="02020702040506020403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no Pro Smbd Caption" panose="02020702040506020403" pitchFamily="18" charset="0"/>
              </a:rPr>
              <a:t>Bilangan</a:t>
            </a:r>
            <a:endParaRPr lang="en-US" sz="4000" b="1" dirty="0">
              <a:solidFill>
                <a:srgbClr val="002060"/>
              </a:solidFill>
              <a:latin typeface="Arno Pro Smbd Caption" panose="02020702040506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88" y="2133857"/>
            <a:ext cx="826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496" y="4224557"/>
            <a:ext cx="801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 3 &lt; 5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 2 &gt; - 4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  - 5 &lt; 0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474591" y="3776518"/>
            <a:ext cx="0" cy="143375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225367" y="3354246"/>
            <a:ext cx="7160655" cy="844564"/>
            <a:chOff x="2640169" y="3725430"/>
            <a:chExt cx="7160654" cy="844564"/>
          </a:xfrm>
        </p:grpSpPr>
        <p:grpSp>
          <p:nvGrpSpPr>
            <p:cNvPr id="50" name="Group 49"/>
            <p:cNvGrpSpPr/>
            <p:nvPr/>
          </p:nvGrpSpPr>
          <p:grpSpPr>
            <a:xfrm>
              <a:off x="2640169" y="3725430"/>
              <a:ext cx="7160654" cy="787333"/>
              <a:chOff x="2640169" y="3738309"/>
              <a:chExt cx="7160654" cy="78733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640169" y="3738309"/>
                <a:ext cx="7160654" cy="206479"/>
                <a:chOff x="2640169" y="3738309"/>
                <a:chExt cx="7160654" cy="20647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640169" y="3774363"/>
                  <a:ext cx="7160654" cy="170425"/>
                  <a:chOff x="2640169" y="3774363"/>
                  <a:chExt cx="7160654" cy="170425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640169" y="3812146"/>
                    <a:ext cx="7160654" cy="65554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6042888" y="3786389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6530142" y="3784241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506787" y="3784240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8000478" y="3784239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8532805" y="3774363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023831" y="3801415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010432" y="3775656"/>
                  <a:ext cx="0" cy="143373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523440" y="3784238"/>
                  <a:ext cx="0" cy="143373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246026" y="3738309"/>
                  <a:ext cx="0" cy="143373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843719" y="3769658"/>
                  <a:ext cx="0" cy="143373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439468" y="3771358"/>
                  <a:ext cx="0" cy="143373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>
                <a:off x="8171921" y="3769658"/>
                <a:ext cx="721767" cy="7449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50720" y="3780672"/>
                <a:ext cx="721767" cy="7449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1" dirty="0"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828910" y="3751188"/>
              <a:ext cx="6583414" cy="818806"/>
              <a:chOff x="2828910" y="3751188"/>
              <a:chExt cx="6583414" cy="8188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703199" y="3760815"/>
                <a:ext cx="721767" cy="7449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1" dirty="0">
                    <a:latin typeface="Arial Black" panose="020B0A04020102020204" pitchFamily="34" charset="0"/>
                  </a:rPr>
                  <a:t>0</a:t>
                </a: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2828910" y="3751188"/>
                <a:ext cx="6583414" cy="818806"/>
                <a:chOff x="2828910" y="3738309"/>
                <a:chExt cx="6583414" cy="818806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2828910" y="3742383"/>
                  <a:ext cx="6583414" cy="814732"/>
                  <a:chOff x="2828910" y="3742383"/>
                  <a:chExt cx="6583414" cy="814732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4610832" y="3769658"/>
                    <a:ext cx="721767" cy="7449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1" dirty="0">
                        <a:latin typeface="Arial Black" panose="020B0A04020102020204" pitchFamily="34" charset="0"/>
                      </a:rPr>
                      <a:t>-2</a:t>
                    </a: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2828910" y="3742383"/>
                    <a:ext cx="6583414" cy="814732"/>
                    <a:chOff x="2828910" y="3729504"/>
                    <a:chExt cx="6583414" cy="814732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168982" y="3799266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8690557" y="3754935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669356" y="3754935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6671825" y="3784238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4053715" y="3755787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-3</a:t>
                      </a: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5184563" y="3729504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2828910" y="3729504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-5</a:t>
                      </a:r>
                    </a:p>
                  </p:txBody>
                </p:sp>
              </p:grp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3443073" y="3738309"/>
                  <a:ext cx="721767" cy="7449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1" dirty="0">
                      <a:latin typeface="Arial Black" panose="020B0A04020102020204" pitchFamily="34" charset="0"/>
                    </a:rPr>
                    <a:t>-4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8893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564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0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70925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33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D8706A-E000-428B-A1DF-35434D07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err="1"/>
              <a:t>Segitiga</a:t>
            </a:r>
            <a:endParaRPr lang="en-US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4CB19DEB-E00F-4EF4-B07F-D71170C6B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52976" y="1622733"/>
            <a:ext cx="46623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= c, BC = a dan CA = b,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Keliling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segitiga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BC + AC = a + b + c</a:t>
            </a:r>
            <a:r>
              <a:rPr kumimoji="0" lang="id-ID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102466B-894A-4DCB-8CAA-E229A5FB6053}"/>
              </a:ext>
            </a:extLst>
          </p:cNvPr>
          <p:cNvGrpSpPr>
            <a:grpSpLocks/>
          </p:cNvGrpSpPr>
          <p:nvPr/>
        </p:nvGrpSpPr>
        <p:grpSpPr bwMode="auto">
          <a:xfrm>
            <a:off x="899040" y="2381078"/>
            <a:ext cx="2590360" cy="2431725"/>
            <a:chOff x="2040" y="13074"/>
            <a:chExt cx="2481" cy="19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7CCDF5A-BE0F-47E8-A806-9AAC65661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0" y="13074"/>
              <a:ext cx="2481" cy="1989"/>
              <a:chOff x="2040" y="6669"/>
              <a:chExt cx="2481" cy="1989"/>
            </a:xfrm>
          </p:grpSpPr>
          <p:sp>
            <p:nvSpPr>
              <p:cNvPr id="16" name="AutoShape 14">
                <a:extLst>
                  <a:ext uri="{FF2B5EF4-FFF2-40B4-BE49-F238E27FC236}">
                    <a16:creationId xmlns:a16="http://schemas.microsoft.com/office/drawing/2014/main" xmlns="" id="{98D2621A-11BD-482F-9AE2-23D34293C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" y="6921"/>
                <a:ext cx="1980" cy="14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xmlns="" id="{62211163-FDF0-4EF5-B9DC-DE1954FAB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0" y="8277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xmlns="" id="{36CDC441-AA22-433E-A315-A7DCE281D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1" y="6669"/>
                <a:ext cx="541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xmlns="" id="{8270A9CE-6184-4061-939B-AA9B985C7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" y="8245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xmlns="" id="{5397E23F-03F8-4F7C-A705-ADC04D8F4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7489"/>
                <a:ext cx="26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en-US" sz="14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xmlns="" id="{EC3E9E1C-09C3-4258-8C32-0F82ADDC3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8361"/>
                <a:ext cx="284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prstClr val="white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xmlns="" id="{056EA8C7-ECAE-42AC-A29D-E17358DA4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" y="1386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d-ID" sz="1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1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d-ID" sz="11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6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19F24-FF2C-40F0-9645-29C306F0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Luas </a:t>
            </a:r>
            <a:r>
              <a:rPr lang="en-US" dirty="0" err="1"/>
              <a:t>Segitiga</a:t>
            </a:r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F7D7FEB8-9933-4C8E-94D9-2627F7DAFFD2}"/>
              </a:ext>
            </a:extLst>
          </p:cNvPr>
          <p:cNvSpPr/>
          <p:nvPr/>
        </p:nvSpPr>
        <p:spPr>
          <a:xfrm>
            <a:off x="1095722" y="5527964"/>
            <a:ext cx="2863216" cy="5775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86248-FF5B-4F0F-B8AE-42C4C866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id-ID" dirty="0"/>
              <a:t>Luas persegi panjang ABCD = 2 x Luas segitiga ABC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AB X BC </a:t>
            </a:r>
            <a:r>
              <a:rPr lang="es-ES" dirty="0"/>
              <a:t>= </a:t>
            </a:r>
            <a:r>
              <a:rPr lang="id-ID" dirty="0"/>
              <a:t>2 x </a:t>
            </a:r>
            <a:r>
              <a:rPr lang="es-ES" dirty="0" err="1"/>
              <a:t>Luas</a:t>
            </a:r>
            <a:r>
              <a:rPr lang="es-ES" dirty="0"/>
              <a:t> </a:t>
            </a:r>
            <a:r>
              <a:rPr lang="es-ES" dirty="0" err="1"/>
              <a:t>segitiga</a:t>
            </a:r>
            <a:r>
              <a:rPr lang="id-ID" dirty="0"/>
              <a:t> ABC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      Luas </a:t>
            </a:r>
            <a:r>
              <a:rPr lang="en-US" b="1" i="1" dirty="0" err="1">
                <a:solidFill>
                  <a:schemeClr val="bg1"/>
                </a:solidFill>
              </a:rPr>
              <a:t>Segitiga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 </a:t>
            </a:r>
            <a:r>
              <a:rPr lang="en-US" b="1" dirty="0">
                <a:solidFill>
                  <a:schemeClr val="bg1"/>
                </a:solidFill>
              </a:rPr>
              <a:t>½ </a:t>
            </a:r>
            <a:r>
              <a:rPr lang="id-ID" b="1" dirty="0">
                <a:solidFill>
                  <a:schemeClr val="bg1"/>
                </a:solidFill>
              </a:rPr>
              <a:t>x  AB x BC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D9F1D1-CA16-4926-A16D-57C88FAF3E5E}"/>
              </a:ext>
            </a:extLst>
          </p:cNvPr>
          <p:cNvGrpSpPr>
            <a:grpSpLocks/>
          </p:cNvGrpSpPr>
          <p:nvPr/>
        </p:nvGrpSpPr>
        <p:grpSpPr bwMode="auto">
          <a:xfrm>
            <a:off x="1095722" y="2175168"/>
            <a:ext cx="6330820" cy="2240951"/>
            <a:chOff x="2941" y="8880"/>
            <a:chExt cx="7113" cy="15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3F15DBD-5693-4CB7-88FE-81D2BACC1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077"/>
              <a:ext cx="2610" cy="1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AutoShape 25">
              <a:extLst>
                <a:ext uri="{FF2B5EF4-FFF2-40B4-BE49-F238E27FC236}">
                  <a16:creationId xmlns:a16="http://schemas.microsoft.com/office/drawing/2014/main" xmlns="" id="{15CECE60-A0AA-41B4-BB93-37E89635B0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0" y="9077"/>
              <a:ext cx="2610" cy="1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xmlns="" id="{032FB827-CBFB-4315-B270-0234A30C0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0238"/>
              <a:ext cx="257" cy="1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55E308D2-C80D-4E31-B169-841FA4052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8895"/>
              <a:ext cx="176" cy="1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xmlns="" id="{2C2D8EB8-1755-4F50-B82F-36354BF4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" y="8895"/>
              <a:ext cx="29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9">
              <a:extLst>
                <a:ext uri="{FF2B5EF4-FFF2-40B4-BE49-F238E27FC236}">
                  <a16:creationId xmlns:a16="http://schemas.microsoft.com/office/drawing/2014/main" xmlns="" id="{4BBE159E-832C-4671-BCE9-43BFDCB10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4" y="10223"/>
              <a:ext cx="257" cy="1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30">
              <a:extLst>
                <a:ext uri="{FF2B5EF4-FFF2-40B4-BE49-F238E27FC236}">
                  <a16:creationId xmlns:a16="http://schemas.microsoft.com/office/drawing/2014/main" xmlns="" id="{0A949C93-E7A9-4E89-A502-D85F11858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40" y="10262"/>
              <a:ext cx="26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1">
              <a:extLst>
                <a:ext uri="{FF2B5EF4-FFF2-40B4-BE49-F238E27FC236}">
                  <a16:creationId xmlns:a16="http://schemas.microsoft.com/office/drawing/2014/main" xmlns="" id="{EF60D2CB-EDE1-48DC-9909-ACD0BF7704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19" y="9077"/>
              <a:ext cx="0" cy="1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2">
              <a:extLst>
                <a:ext uri="{FF2B5EF4-FFF2-40B4-BE49-F238E27FC236}">
                  <a16:creationId xmlns:a16="http://schemas.microsoft.com/office/drawing/2014/main" xmlns="" id="{49FE8FA4-8C74-46D0-94BD-2A34D0EA9E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5" y="9077"/>
              <a:ext cx="2610" cy="1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33">
              <a:extLst>
                <a:ext uri="{FF2B5EF4-FFF2-40B4-BE49-F238E27FC236}">
                  <a16:creationId xmlns:a16="http://schemas.microsoft.com/office/drawing/2014/main" xmlns="" id="{E8B6C578-81F3-429D-ACCD-EF8D23775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" y="10155"/>
              <a:ext cx="211" cy="1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34">
              <a:extLst>
                <a:ext uri="{FF2B5EF4-FFF2-40B4-BE49-F238E27FC236}">
                  <a16:creationId xmlns:a16="http://schemas.microsoft.com/office/drawing/2014/main" xmlns="" id="{94AAFA05-788D-4908-9B0F-8DD0339F6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4" y="8880"/>
              <a:ext cx="176" cy="1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35">
              <a:extLst>
                <a:ext uri="{FF2B5EF4-FFF2-40B4-BE49-F238E27FC236}">
                  <a16:creationId xmlns:a16="http://schemas.microsoft.com/office/drawing/2014/main" xmlns="" id="{B744654C-198A-49B5-99E9-288513B1E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" y="10170"/>
              <a:ext cx="275" cy="1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0800" tIns="3600" rIns="10800" bIns="360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d-ID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BDE269A-CF22-4B76-B11C-87AC5ADCB9F6}"/>
              </a:ext>
            </a:extLst>
          </p:cNvPr>
          <p:cNvSpPr/>
          <p:nvPr/>
        </p:nvSpPr>
        <p:spPr>
          <a:xfrm>
            <a:off x="4343401" y="5527964"/>
            <a:ext cx="3462227" cy="5775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Luas </a:t>
            </a:r>
            <a:r>
              <a:rPr lang="en-US" sz="2000" b="1" i="1" dirty="0" err="1">
                <a:solidFill>
                  <a:prstClr val="black"/>
                </a:solidFill>
              </a:rPr>
              <a:t>Segitiga</a:t>
            </a:r>
            <a:r>
              <a:rPr lang="en-US" sz="2000" b="1" i="1" dirty="0">
                <a:solidFill>
                  <a:prstClr val="black"/>
                </a:solidFill>
              </a:rPr>
              <a:t> = ½ x alas x </a:t>
            </a:r>
            <a:r>
              <a:rPr lang="en-US" sz="2000" b="1" i="1" dirty="0" err="1">
                <a:solidFill>
                  <a:prstClr val="black"/>
                </a:solidFill>
              </a:rPr>
              <a:t>tinggi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FC1B04C-0EF4-4D7D-A6F2-CD850782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7" y="2501288"/>
            <a:ext cx="3664132" cy="2839187"/>
          </a:xfrm>
        </p:spPr>
        <p:txBody>
          <a:bodyPr>
            <a:normAutofit fontScale="90000"/>
          </a:bodyPr>
          <a:lstStyle/>
          <a:p>
            <a:pPr algn="ctr"/>
            <a:r>
              <a:rPr lang="en-ID" sz="7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TERIMA KASIH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B709D0-7DEA-42B8-A315-AE97F3F04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6" y="209008"/>
            <a:ext cx="4431574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41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36" y="2138082"/>
            <a:ext cx="67504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Magneto" panose="04030805050802020D02" pitchFamily="82" charset="0"/>
              </a:rPr>
              <a:t>Selamat</a:t>
            </a:r>
            <a:r>
              <a:rPr lang="en-US" dirty="0" smtClean="0">
                <a:solidFill>
                  <a:srgbClr val="002060"/>
                </a:solidFill>
                <a:latin typeface="Magneto" panose="04030805050802020D02" pitchFamily="8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Magneto" panose="04030805050802020D02" pitchFamily="82" charset="0"/>
              </a:rPr>
              <a:t>Belajar</a:t>
            </a:r>
            <a:r>
              <a:rPr lang="en-US" dirty="0" smtClean="0">
                <a:solidFill>
                  <a:srgbClr val="002060"/>
                </a:solidFill>
                <a:latin typeface="Magneto" panose="04030805050802020D02" pitchFamily="82" charset="0"/>
              </a:rPr>
              <a:t>…</a:t>
            </a:r>
            <a:endParaRPr lang="en-US" dirty="0">
              <a:solidFill>
                <a:srgbClr val="002060"/>
              </a:solidFill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1846" y="3154128"/>
            <a:ext cx="813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457177" indent="-457177"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(-3)</a:t>
            </a:r>
          </a:p>
          <a:p>
            <a:pPr marL="457177" indent="-457177"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+ (-5)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9977" y="383537"/>
            <a:ext cx="5664871" cy="901524"/>
            <a:chOff x="764226" y="383525"/>
            <a:chExt cx="6597274" cy="901522"/>
          </a:xfrm>
        </p:grpSpPr>
        <p:sp>
          <p:nvSpPr>
            <p:cNvPr id="2" name="Rectangle 1"/>
            <p:cNvSpPr/>
            <p:nvPr/>
          </p:nvSpPr>
          <p:spPr>
            <a:xfrm>
              <a:off x="764226" y="383525"/>
              <a:ext cx="4979751" cy="901522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99335" y="519217"/>
              <a:ext cx="6362165" cy="669702"/>
            </a:xfrm>
            <a:prstGeom prst="rect">
              <a:avLst/>
            </a:prstGeom>
            <a:ln>
              <a:solidFill>
                <a:schemeClr val="accent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/>
                <a:t>Penjumlahan</a:t>
              </a:r>
              <a:r>
                <a:rPr lang="en-US" sz="2000" dirty="0"/>
                <a:t> </a:t>
              </a:r>
              <a:r>
                <a:rPr lang="en-US" sz="2000" dirty="0" err="1"/>
                <a:t>Bilangan</a:t>
              </a:r>
              <a:r>
                <a:rPr lang="en-US" sz="2000" dirty="0"/>
                <a:t> </a:t>
              </a:r>
              <a:r>
                <a:rPr lang="en-US" sz="2000" dirty="0" err="1"/>
                <a:t>Bulat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Sifat-sifatnya</a:t>
              </a:r>
              <a:endParaRPr lang="en-US" sz="20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89984" y="1595718"/>
            <a:ext cx="6975977" cy="626647"/>
          </a:xfrm>
          <a:prstGeom prst="rect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FF00"/>
                </a:solidFill>
              </a:rPr>
              <a:t>Penjumlahan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Bilangan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Bulat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dengan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garis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bilangan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79" y="2460979"/>
            <a:ext cx="18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8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689" y="519262"/>
            <a:ext cx="250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Pembahasan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2068" y="974845"/>
            <a:ext cx="250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8 + (-3)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63725" y="1490597"/>
            <a:ext cx="7160655" cy="1391580"/>
            <a:chOff x="34344" y="1517040"/>
            <a:chExt cx="7160654" cy="1391580"/>
          </a:xfrm>
        </p:grpSpPr>
        <p:grpSp>
          <p:nvGrpSpPr>
            <p:cNvPr id="5" name="Group 4"/>
            <p:cNvGrpSpPr/>
            <p:nvPr/>
          </p:nvGrpSpPr>
          <p:grpSpPr>
            <a:xfrm>
              <a:off x="34344" y="2064056"/>
              <a:ext cx="7160654" cy="844564"/>
              <a:chOff x="1558344" y="2064056"/>
              <a:chExt cx="7160654" cy="8445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58344" y="2064056"/>
                <a:ext cx="7160654" cy="844564"/>
                <a:chOff x="2640169" y="3725430"/>
                <a:chExt cx="7160654" cy="844564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640169" y="3725430"/>
                  <a:ext cx="7160654" cy="787333"/>
                  <a:chOff x="2640169" y="3738309"/>
                  <a:chExt cx="7160654" cy="787333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2640169" y="3738309"/>
                    <a:ext cx="7160654" cy="206479"/>
                    <a:chOff x="2640169" y="3738309"/>
                    <a:chExt cx="7160654" cy="206479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2640169" y="3774363"/>
                      <a:ext cx="7160654" cy="170425"/>
                      <a:chOff x="2640169" y="3774363"/>
                      <a:chExt cx="7160654" cy="170425"/>
                    </a:xfrm>
                  </p:grpSpPr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2640169" y="3812146"/>
                        <a:ext cx="7160654" cy="6555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6042888" y="3786389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>
                        <a:off x="6530142" y="3784241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7506787" y="3784240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>
                        <a:off x="8000478" y="3784239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8532805" y="3774363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>
                        <a:off x="7023831" y="3801415"/>
                        <a:ext cx="0" cy="143373"/>
                      </a:xfrm>
                      <a:prstGeom prst="line">
                        <a:avLst/>
                      </a:prstGeom>
                      <a:ln w="38100">
                        <a:solidFill>
                          <a:schemeClr val="bg1">
                            <a:alpha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5010432" y="3775656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5523440" y="3784238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3246026" y="3738309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3843719" y="3769658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4439468" y="3771358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" name="Rectangle 28"/>
                  <p:cNvSpPr/>
                  <p:nvPr/>
                </p:nvSpPr>
                <p:spPr>
                  <a:xfrm>
                    <a:off x="8171921" y="3769658"/>
                    <a:ext cx="721767" cy="7449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150720" y="3780672"/>
                    <a:ext cx="721767" cy="7449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1" dirty="0"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828910" y="3751188"/>
                  <a:ext cx="6583414" cy="818806"/>
                  <a:chOff x="2828910" y="3751188"/>
                  <a:chExt cx="6583414" cy="818806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703199" y="3760815"/>
                    <a:ext cx="721767" cy="7449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1" dirty="0">
                        <a:latin typeface="Arial Black" panose="020B0A04020102020204" pitchFamily="34" charset="0"/>
                      </a:rPr>
                      <a:t>3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828910" y="3751188"/>
                    <a:ext cx="6583414" cy="818806"/>
                    <a:chOff x="2828910" y="3738309"/>
                    <a:chExt cx="6583414" cy="818806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2828910" y="3742383"/>
                      <a:ext cx="6583414" cy="814732"/>
                      <a:chOff x="2828910" y="3742383"/>
                      <a:chExt cx="6583414" cy="814732"/>
                    </a:xfrm>
                  </p:grpSpPr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4649469" y="3769658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latin typeface="Arial Black" panose="020B0A04020102020204" pitchFamily="34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2828910" y="3742383"/>
                        <a:ext cx="6583414" cy="814732"/>
                        <a:chOff x="2828910" y="3729504"/>
                        <a:chExt cx="6583414" cy="814732"/>
                      </a:xfrm>
                    </p:grpSpPr>
                    <p:sp>
                      <p:nvSpPr>
                        <p:cNvPr id="21" name="Rectangle 20"/>
                        <p:cNvSpPr/>
                        <p:nvPr/>
                      </p:nvSpPr>
                      <p:spPr>
                        <a:xfrm>
                          <a:off x="6168982" y="3799266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p:txBody>
                    </p:sp>
                    <p:sp>
                      <p:nvSpPr>
                        <p:cNvPr id="22" name="Rectangle 21"/>
                        <p:cNvSpPr/>
                        <p:nvPr/>
                      </p:nvSpPr>
                      <p:spPr>
                        <a:xfrm>
                          <a:off x="8690557" y="3754935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latin typeface="Arial Black" panose="020B0A04020102020204" pitchFamily="34" charset="0"/>
                            </a:rPr>
                            <a:t>9</a:t>
                          </a:r>
                        </a:p>
                      </p:txBody>
                    </p:sp>
                    <p:sp>
                      <p:nvSpPr>
                        <p:cNvPr id="23" name="Rectangle 22"/>
                        <p:cNvSpPr/>
                        <p:nvPr/>
                      </p:nvSpPr>
                      <p:spPr>
                        <a:xfrm>
                          <a:off x="7669356" y="3754935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latin typeface="Arial Black" panose="020B0A04020102020204" pitchFamily="34" charset="0"/>
                            </a:rPr>
                            <a:t>7</a:t>
                          </a:r>
                        </a:p>
                      </p:txBody>
                    </p:sp>
                    <p:sp>
                      <p:nvSpPr>
                        <p:cNvPr id="24" name="Rectangle 23"/>
                        <p:cNvSpPr/>
                        <p:nvPr/>
                      </p:nvSpPr>
                      <p:spPr>
                        <a:xfrm>
                          <a:off x="6671825" y="3784238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solidFill>
                                <a:srgbClr val="FFFF00"/>
                              </a:solidFill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4092352" y="3755787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solidFill>
                                <a:srgbClr val="C00000"/>
                              </a:solidFill>
                              <a:latin typeface="Arial Black" panose="020B0A04020102020204" pitchFamily="34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5184563" y="3729504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2828910" y="3729504"/>
                          <a:ext cx="721767" cy="744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1" dirty="0">
                              <a:latin typeface="Arial Black" panose="020B0A04020102020204" pitchFamily="34" charset="0"/>
                            </a:rPr>
                            <a:t>-2</a:t>
                          </a:r>
                        </a:p>
                      </p:txBody>
                    </p:sp>
                  </p:grpSp>
                </p:grp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3443073" y="3738309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-1</a:t>
                      </a:r>
                    </a:p>
                  </p:txBody>
                </p:sp>
              </p:grpSp>
            </p:grp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7951111" y="2123720"/>
                <a:ext cx="0" cy="143373"/>
              </a:xfrm>
              <a:prstGeom prst="line">
                <a:avLst/>
              </a:prstGeom>
              <a:ln w="38100"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>
              <a:off x="1833643" y="1841679"/>
              <a:ext cx="4093336" cy="38636"/>
            </a:xfrm>
            <a:prstGeom prst="straightConnector1">
              <a:avLst/>
            </a:prstGeom>
            <a:ln w="28575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4426883" y="1517040"/>
              <a:ext cx="1500096" cy="0"/>
            </a:xfrm>
            <a:prstGeom prst="straightConnector1">
              <a:avLst/>
            </a:prstGeom>
            <a:ln w="28575">
              <a:solidFill>
                <a:srgbClr val="FFFF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14927" y="2874636"/>
            <a:ext cx="8267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yang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+ (-3).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+ (-3) = 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4762" y="4082064"/>
            <a:ext cx="250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-2 + (-5)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13349" y="4305067"/>
            <a:ext cx="7160655" cy="1249195"/>
            <a:chOff x="1847410" y="4353060"/>
            <a:chExt cx="7160654" cy="1249195"/>
          </a:xfrm>
        </p:grpSpPr>
        <p:grpSp>
          <p:nvGrpSpPr>
            <p:cNvPr id="50" name="Group 49"/>
            <p:cNvGrpSpPr/>
            <p:nvPr/>
          </p:nvGrpSpPr>
          <p:grpSpPr>
            <a:xfrm>
              <a:off x="1847410" y="4769897"/>
              <a:ext cx="7160654" cy="832358"/>
              <a:chOff x="2640169" y="3725430"/>
              <a:chExt cx="7160654" cy="83235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640169" y="3725430"/>
                <a:ext cx="7160654" cy="762563"/>
                <a:chOff x="2640169" y="3738309"/>
                <a:chExt cx="7160654" cy="762563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640169" y="3738309"/>
                  <a:ext cx="7160654" cy="202181"/>
                  <a:chOff x="2640169" y="3738309"/>
                  <a:chExt cx="7160654" cy="202181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2640169" y="3784238"/>
                    <a:ext cx="7160654" cy="156252"/>
                    <a:chOff x="2640169" y="3784238"/>
                    <a:chExt cx="7160654" cy="156252"/>
                  </a:xfrm>
                </p:grpSpPr>
                <p:cxnSp>
                  <p:nvCxnSpPr>
                    <p:cNvPr id="75" name="Straight Arrow Connector 74"/>
                    <p:cNvCxnSpPr/>
                    <p:nvPr/>
                  </p:nvCxnSpPr>
                  <p:spPr>
                    <a:xfrm>
                      <a:off x="2640169" y="3812146"/>
                      <a:ext cx="7160654" cy="65554"/>
                    </a:xfrm>
                    <a:prstGeom prst="straightConnector1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6545169" y="3786389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7199935" y="3797117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8519768" y="3784238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9158608" y="3797116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7861326" y="3784238"/>
                      <a:ext cx="0" cy="143373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alpha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5190738" y="3775656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845415" y="3784238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3246026" y="3738309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908114" y="3769658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4555379" y="3771358"/>
                    <a:ext cx="0" cy="14337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8829610" y="3755902"/>
                  <a:ext cx="721767" cy="7449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1" dirty="0"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828910" y="3751188"/>
                <a:ext cx="6051741" cy="806600"/>
                <a:chOff x="2828910" y="3751188"/>
                <a:chExt cx="6051741" cy="8066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167934" y="3761474"/>
                  <a:ext cx="721767" cy="7449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1" dirty="0">
                      <a:latin typeface="Arial Black" panose="020B0A04020102020204" pitchFamily="34" charset="0"/>
                    </a:rPr>
                    <a:t>-3</a:t>
                  </a: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2828910" y="3751188"/>
                  <a:ext cx="6051741" cy="806600"/>
                  <a:chOff x="2828910" y="3738309"/>
                  <a:chExt cx="6051741" cy="806600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2828910" y="3742383"/>
                    <a:ext cx="6051741" cy="802526"/>
                    <a:chOff x="2828910" y="3742383"/>
                    <a:chExt cx="6051741" cy="802526"/>
                  </a:xfrm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4791138" y="3769658"/>
                      <a:ext cx="721767" cy="744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1" dirty="0">
                          <a:latin typeface="Arial Black" panose="020B0A04020102020204" pitchFamily="34" charset="0"/>
                        </a:rPr>
                        <a:t>-5</a:t>
                      </a:r>
                    </a:p>
                  </p:txBody>
                </p:sp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2828910" y="3742383"/>
                      <a:ext cx="6051741" cy="802526"/>
                      <a:chOff x="2828910" y="3729504"/>
                      <a:chExt cx="6051741" cy="802526"/>
                    </a:xfrm>
                  </p:grpSpPr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6785850" y="3787060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solidFill>
                              <a:srgbClr val="C00000"/>
                            </a:solidFill>
                            <a:latin typeface="Arial Black" panose="020B0A04020102020204" pitchFamily="34" charset="0"/>
                          </a:rPr>
                          <a:t>-2</a:t>
                        </a:r>
                      </a:p>
                    </p:txBody>
                  </p:sp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8158884" y="3742035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solidFill>
                              <a:srgbClr val="C00000"/>
                            </a:solidFill>
                            <a:latin typeface="Arial Black" panose="020B0A04020102020204" pitchFamily="34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7443959" y="3749469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latin typeface="Arial Black" panose="020B0A04020102020204" pitchFamily="34" charset="0"/>
                          </a:rPr>
                          <a:t>-1</a:t>
                        </a:r>
                      </a:p>
                    </p:txBody>
                  </p:sp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4130989" y="3755787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latin typeface="Arial Black" panose="020B0A04020102020204" pitchFamily="34" charset="0"/>
                          </a:rPr>
                          <a:t>-6</a:t>
                        </a:r>
                      </a:p>
                    </p:txBody>
                  </p:sp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5455022" y="3729504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latin typeface="Arial Black" panose="020B0A04020102020204" pitchFamily="34" charset="0"/>
                          </a:rPr>
                          <a:t>-4</a:t>
                        </a:r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2828910" y="3729504"/>
                        <a:ext cx="721767" cy="7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1" dirty="0">
                            <a:latin typeface="Arial Black" panose="020B0A04020102020204" pitchFamily="34" charset="0"/>
                          </a:rPr>
                          <a:t>-8</a:t>
                        </a:r>
                      </a:p>
                    </p:txBody>
                  </p:sp>
                </p:grpSp>
              </p:grpSp>
              <p:sp>
                <p:nvSpPr>
                  <p:cNvPr id="56" name="Rectangle 55"/>
                  <p:cNvSpPr/>
                  <p:nvPr/>
                </p:nvSpPr>
                <p:spPr>
                  <a:xfrm>
                    <a:off x="3443073" y="3738309"/>
                    <a:ext cx="721767" cy="7449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rPr>
                      <a:t>-7</a:t>
                    </a:r>
                  </a:p>
                </p:txBody>
              </p:sp>
            </p:grpSp>
          </p:grpSp>
        </p:grpSp>
        <p:cxnSp>
          <p:nvCxnSpPr>
            <p:cNvPr id="83" name="Straight Arrow Connector 82"/>
            <p:cNvCxnSpPr/>
            <p:nvPr/>
          </p:nvCxnSpPr>
          <p:spPr>
            <a:xfrm flipH="1">
              <a:off x="6407177" y="4503708"/>
              <a:ext cx="1319833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3097374" y="4353060"/>
              <a:ext cx="3309802" cy="12879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602694" y="5579234"/>
            <a:ext cx="8598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-7 yang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+ (-5).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+ (-5) = -7</a:t>
            </a:r>
          </a:p>
        </p:txBody>
      </p:sp>
    </p:spTree>
    <p:extLst>
      <p:ext uri="{BB962C8B-B14F-4D97-AF65-F5344CB8AC3E}">
        <p14:creationId xmlns:p14="http://schemas.microsoft.com/office/powerpoint/2010/main" val="3776623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48" grpId="0"/>
      <p:bldP spid="49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7967" y="298924"/>
            <a:ext cx="6603364" cy="1356699"/>
            <a:chOff x="764226" y="450760"/>
            <a:chExt cx="6603362" cy="1356698"/>
          </a:xfrm>
        </p:grpSpPr>
        <p:sp>
          <p:nvSpPr>
            <p:cNvPr id="2" name="Rectangle 1"/>
            <p:cNvSpPr/>
            <p:nvPr/>
          </p:nvSpPr>
          <p:spPr>
            <a:xfrm>
              <a:off x="764226" y="450760"/>
              <a:ext cx="4979751" cy="901522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05424" y="661238"/>
              <a:ext cx="6362164" cy="1146220"/>
            </a:xfrm>
            <a:prstGeom prst="rect">
              <a:avLst/>
            </a:prstGeom>
            <a:ln>
              <a:solidFill>
                <a:schemeClr val="accent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/>
                <a:t>Hasil</a:t>
              </a:r>
              <a:r>
                <a:rPr lang="en-US" sz="2000" dirty="0"/>
                <a:t> </a:t>
              </a:r>
              <a:r>
                <a:rPr lang="en-US" sz="2000" dirty="0" err="1"/>
                <a:t>penjumlahan</a:t>
              </a:r>
              <a:r>
                <a:rPr lang="en-US" sz="2000" dirty="0"/>
                <a:t> </a:t>
              </a:r>
              <a:r>
                <a:rPr lang="en-US" sz="2000" dirty="0" err="1"/>
                <a:t>bilangan</a:t>
              </a:r>
              <a:r>
                <a:rPr lang="en-US" sz="2000" dirty="0"/>
                <a:t> </a:t>
              </a:r>
              <a:r>
                <a:rPr lang="en-US" sz="2000" dirty="0" err="1"/>
                <a:t>bulat</a:t>
              </a:r>
              <a:r>
                <a:rPr lang="en-US" sz="2000" dirty="0"/>
                <a:t>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ditentukan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menggunakan</a:t>
              </a:r>
              <a:r>
                <a:rPr lang="en-US" sz="2000" dirty="0"/>
                <a:t> </a:t>
              </a:r>
              <a:r>
                <a:rPr lang="en-US" sz="2000" dirty="0" err="1"/>
                <a:t>aturan</a:t>
              </a:r>
              <a:r>
                <a:rPr lang="en-US" sz="2000" dirty="0"/>
                <a:t> 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7971" y="2307735"/>
            <a:ext cx="8322500" cy="230832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sembarang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177" indent="-457177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 + b =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a – b ) 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jika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lebih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</a:t>
            </a:r>
          </a:p>
          <a:p>
            <a:pPr marL="457177" indent="-457177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+ b = b – a  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jika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lebih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</a:t>
            </a:r>
          </a:p>
          <a:p>
            <a:pPr marL="457177" indent="-457177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+ (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b) =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 a + b )  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keduanya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bilangan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negatif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02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609" y="1470664"/>
            <a:ext cx="7695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Hitunglah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a. –27  + 12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b. –14  + 29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c. –36  + (–58)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5246" y="401610"/>
            <a:ext cx="2558523" cy="901524"/>
            <a:chOff x="764226" y="450760"/>
            <a:chExt cx="8135076" cy="901522"/>
          </a:xfrm>
        </p:grpSpPr>
        <p:sp>
          <p:nvSpPr>
            <p:cNvPr id="2" name="Rectangle 1"/>
            <p:cNvSpPr/>
            <p:nvPr/>
          </p:nvSpPr>
          <p:spPr>
            <a:xfrm>
              <a:off x="764226" y="450760"/>
              <a:ext cx="3266861" cy="901522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37138" y="682580"/>
              <a:ext cx="6362164" cy="437882"/>
            </a:xfrm>
            <a:prstGeom prst="rect">
              <a:avLst/>
            </a:prstGeom>
            <a:ln>
              <a:solidFill>
                <a:schemeClr val="accent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/>
                <a:t>Contoh</a:t>
              </a:r>
              <a:r>
                <a:rPr lang="en-US" sz="2000" b="1" dirty="0"/>
                <a:t> 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9728" y="4823703"/>
            <a:ext cx="576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bertanda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endParaRPr lang="en-US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5186" y="5603805"/>
            <a:ext cx="431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Sama-sama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endParaRPr lang="en-US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83" y="4322934"/>
            <a:ext cx="9256543" cy="1938992"/>
            <a:chOff x="-819821" y="4041498"/>
            <a:chExt cx="9899118" cy="1938993"/>
          </a:xfrm>
        </p:grpSpPr>
        <p:sp>
          <p:nvSpPr>
            <p:cNvPr id="8" name="TextBox 7"/>
            <p:cNvSpPr txBox="1"/>
            <p:nvPr/>
          </p:nvSpPr>
          <p:spPr>
            <a:xfrm>
              <a:off x="-819821" y="4041498"/>
              <a:ext cx="9398090" cy="193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7" indent="-457177">
                <a:buAutoNum type="alphaLcPeriod"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–27  + 12 = –(27 – 12 ) 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= –15 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 –14  + 29  = 29 – 14           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= 15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 –36  + (–58) = – (36 + 58 )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= –94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1306" y="4134027"/>
              <a:ext cx="5767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27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27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bertanda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negatif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802956" y="4334083"/>
              <a:ext cx="385963" cy="0"/>
            </a:xfrm>
            <a:prstGeom prst="straightConnector1">
              <a:avLst/>
            </a:prstGeom>
            <a:ln w="57150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H="1">
            <a:off x="2981462" y="5001644"/>
            <a:ext cx="385963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53778" y="5694748"/>
            <a:ext cx="385963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983485" y="2968720"/>
            <a:ext cx="2705151" cy="825657"/>
            <a:chOff x="2537138" y="478008"/>
            <a:chExt cx="5858276" cy="825656"/>
          </a:xfrm>
        </p:grpSpPr>
        <p:sp>
          <p:nvSpPr>
            <p:cNvPr id="17" name="Rectangle 16"/>
            <p:cNvSpPr/>
            <p:nvPr/>
          </p:nvSpPr>
          <p:spPr>
            <a:xfrm>
              <a:off x="4831008" y="478008"/>
              <a:ext cx="3564406" cy="825656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37138" y="682580"/>
              <a:ext cx="4639675" cy="437882"/>
            </a:xfrm>
            <a:prstGeom prst="rect">
              <a:avLst/>
            </a:prstGeom>
            <a:ln>
              <a:solidFill>
                <a:schemeClr val="accent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/>
                <a:t>Pembahasan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548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3603" y="833893"/>
            <a:ext cx="5942336" cy="57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defTabSz="365723"/>
            <a:r>
              <a:rPr lang="en-US" sz="2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Pengurangan</a:t>
            </a: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Bilangan</a:t>
            </a:r>
            <a:r>
              <a:rPr lang="en-US" sz="2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Bulat</a:t>
            </a:r>
            <a:endParaRPr lang="en-US" sz="2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8785" y="2203941"/>
            <a:ext cx="3913554" cy="1365737"/>
            <a:chOff x="2538044" y="5468816"/>
            <a:chExt cx="11740663" cy="4097212"/>
          </a:xfrm>
        </p:grpSpPr>
        <p:grpSp>
          <p:nvGrpSpPr>
            <p:cNvPr id="25" name="Group 24"/>
            <p:cNvGrpSpPr/>
            <p:nvPr/>
          </p:nvGrpSpPr>
          <p:grpSpPr>
            <a:xfrm>
              <a:off x="3100753" y="6330461"/>
              <a:ext cx="10632831" cy="2004646"/>
              <a:chOff x="3100753" y="6330461"/>
              <a:chExt cx="10632831" cy="200464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100753" y="7209692"/>
                <a:ext cx="0" cy="105507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716000" y="6400799"/>
                <a:ext cx="17584" cy="189913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787662" y="6435968"/>
                <a:ext cx="17584" cy="189913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7631725" y="6330461"/>
                <a:ext cx="1125415" cy="1090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5723"/>
                <a:r>
                  <a:rPr lang="en-US" sz="144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38044" y="5468816"/>
              <a:ext cx="11740663" cy="4097212"/>
              <a:chOff x="2538044" y="5328140"/>
              <a:chExt cx="11740663" cy="409721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3100753" y="8194431"/>
                <a:ext cx="10615247" cy="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100753" y="7139354"/>
                <a:ext cx="10615247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787662" y="6295292"/>
                <a:ext cx="6928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9231922" y="5328140"/>
                <a:ext cx="1125415" cy="1090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5723"/>
                <a:r>
                  <a:rPr lang="en-US" sz="144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3153292" y="8247186"/>
                <a:ext cx="1125415" cy="1090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5723"/>
                <a:r>
                  <a:rPr lang="en-US" sz="144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38044" y="8247185"/>
                <a:ext cx="1125415" cy="1090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5723"/>
                <a:r>
                  <a:rPr lang="en-US" sz="144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42538" y="8335106"/>
                <a:ext cx="1125415" cy="1090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5723"/>
                <a:r>
                  <a:rPr lang="en-US" sz="144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665787" y="2280140"/>
            <a:ext cx="4302368" cy="57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2339" y="2784233"/>
            <a:ext cx="4302368" cy="57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6 + (– 4 )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8893" y="3774832"/>
            <a:ext cx="7455876" cy="7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23"/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lawan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pengurangnya</a:t>
            </a:r>
            <a:endParaRPr lang="en-US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40800" y="4558378"/>
            <a:ext cx="6776972" cy="1400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sembarang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0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defTabSz="365723"/>
            <a:endParaRPr lang="en-US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23"/>
            <a:endParaRPr lang="en-US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5562" y="4976445"/>
            <a:ext cx="2316744" cy="61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 = a + (– b 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16536" y="5343824"/>
            <a:ext cx="2575631" cy="61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5723"/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(– b) = a +  b</a:t>
            </a:r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4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1021</TotalTime>
  <Words>1511</Words>
  <Application>Microsoft Office PowerPoint</Application>
  <PresentationFormat>On-screen Show (4:3)</PresentationFormat>
  <Paragraphs>255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4_Office Theme</vt:lpstr>
      <vt:lpstr>Slice</vt:lpstr>
      <vt:lpstr>Droplet</vt:lpstr>
      <vt:lpstr>Office Theme</vt:lpstr>
      <vt:lpstr>Trek</vt:lpstr>
      <vt:lpstr>Ion</vt:lpstr>
      <vt:lpstr>PowerPoint Presentation</vt:lpstr>
      <vt:lpstr>PowerPoint Presentation</vt:lpstr>
      <vt:lpstr>Pengertian bilangan bulat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BILANGAN BULAT (Perkalian dan Pembagian pada Bilangan Bulat)</vt:lpstr>
      <vt:lpstr>A. Perkalian pada Bilangan Bulat</vt:lpstr>
      <vt:lpstr>Sifat-sifat perkalian pada bilangan bulat</vt:lpstr>
      <vt:lpstr>Aturan perkalian dua bilangan bulat tak nol</vt:lpstr>
      <vt:lpstr>PowerPoint Presentation</vt:lpstr>
      <vt:lpstr>Ayo berlatih !</vt:lpstr>
      <vt:lpstr>B. Pembagian pada Bilangan Bulat</vt:lpstr>
      <vt:lpstr>PowerPoint Presentation</vt:lpstr>
      <vt:lpstr>Aturan pembagian dua bilangan bulat tak nol</vt:lpstr>
      <vt:lpstr>PowerPoint Presentation</vt:lpstr>
      <vt:lpstr>Ayo berlatih !</vt:lpstr>
      <vt:lpstr>PECAHAN</vt:lpstr>
      <vt:lpstr>Coba berapa nilai pecahan dari bagian gambar berikut yang diarsir </vt:lpstr>
      <vt:lpstr>Jenis pecahan</vt:lpstr>
      <vt:lpstr>Persen (%)  Persen artinya perseratus, ditulis dengan notasi %. Jadi pecahan dengan penyebut seratus disebut persen </vt:lpstr>
      <vt:lpstr>Permil  ( 0/00  )  Permil adalah pecahan yang penyebutnya 1.000</vt:lpstr>
      <vt:lpstr>Penjumlahan dan Pengurangan Pecahan </vt:lpstr>
      <vt:lpstr>  </vt:lpstr>
      <vt:lpstr>  </vt:lpstr>
      <vt:lpstr>  </vt:lpstr>
      <vt:lpstr>Perkalian Pecahan  Mengalikan pembilang dengan pembilang dan penyebut dengan penyebut </vt:lpstr>
      <vt:lpstr>PowerPoint Presentation</vt:lpstr>
      <vt:lpstr>PowerPoint Presentation</vt:lpstr>
      <vt:lpstr>Pembagian Pecahan   Pada operasi pembagian, cara yang dilakukan adalah di balik dan diubah menjadi operasi perkalian dengan aturan seperti di bawah ini: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Keliling Segitiga</vt:lpstr>
      <vt:lpstr>Luas Segitiga</vt:lpstr>
      <vt:lpstr>TERIMA KASIH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BILANGAN BULAT OPERASI HITUNG PADA BILANGAN BULAT</dc:title>
  <dc:creator>ADMIN</dc:creator>
  <cp:lastModifiedBy>Windows User</cp:lastModifiedBy>
  <cp:revision>68</cp:revision>
  <dcterms:created xsi:type="dcterms:W3CDTF">2020-06-23T06:28:31Z</dcterms:created>
  <dcterms:modified xsi:type="dcterms:W3CDTF">2021-07-06T06:22:13Z</dcterms:modified>
</cp:coreProperties>
</file>