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79" r:id="rId3"/>
    <p:sldMasterId id="2147483691" r:id="rId4"/>
  </p:sldMasterIdLst>
  <p:notesMasterIdLst>
    <p:notesMasterId r:id="rId47"/>
  </p:notesMasterIdLst>
  <p:sldIdLst>
    <p:sldId id="263" r:id="rId5"/>
    <p:sldId id="313" r:id="rId6"/>
    <p:sldId id="312" r:id="rId7"/>
    <p:sldId id="314" r:id="rId8"/>
    <p:sldId id="315" r:id="rId9"/>
    <p:sldId id="316" r:id="rId10"/>
    <p:sldId id="317" r:id="rId11"/>
    <p:sldId id="318" r:id="rId12"/>
    <p:sldId id="319" r:id="rId13"/>
    <p:sldId id="311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36" r:id="rId23"/>
    <p:sldId id="333" r:id="rId24"/>
    <p:sldId id="334" r:id="rId25"/>
    <p:sldId id="335" r:id="rId26"/>
    <p:sldId id="338" r:id="rId27"/>
    <p:sldId id="340" r:id="rId28"/>
    <p:sldId id="342" r:id="rId29"/>
    <p:sldId id="339" r:id="rId30"/>
    <p:sldId id="343" r:id="rId31"/>
    <p:sldId id="344" r:id="rId32"/>
    <p:sldId id="345" r:id="rId33"/>
    <p:sldId id="346" r:id="rId34"/>
    <p:sldId id="347" r:id="rId35"/>
    <p:sldId id="354" r:id="rId36"/>
    <p:sldId id="360" r:id="rId37"/>
    <p:sldId id="361" r:id="rId38"/>
    <p:sldId id="363" r:id="rId39"/>
    <p:sldId id="362" r:id="rId40"/>
    <p:sldId id="366" r:id="rId41"/>
    <p:sldId id="367" r:id="rId42"/>
    <p:sldId id="374" r:id="rId43"/>
    <p:sldId id="378" r:id="rId44"/>
    <p:sldId id="372" r:id="rId45"/>
    <p:sldId id="373" r:id="rId46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10" autoAdjust="0"/>
    <p:restoredTop sz="94660"/>
  </p:normalViewPr>
  <p:slideViewPr>
    <p:cSldViewPr>
      <p:cViewPr varScale="1">
        <p:scale>
          <a:sx n="69" d="100"/>
          <a:sy n="69" d="100"/>
        </p:scale>
        <p:origin x="-1152" y="-90"/>
      </p:cViewPr>
      <p:guideLst>
        <p:guide orient="horz" pos="2170"/>
        <p:guide pos="28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C55CB-DC22-43C4-B16D-E64E44CD2BC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EDF9A-AFBC-4644-A302-F605F247E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4000" cy="499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79000" y="2296000"/>
            <a:ext cx="54300" cy="18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826350" y="2025633"/>
            <a:ext cx="46383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26350" y="3685133"/>
            <a:ext cx="7632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13000"/>
            <a:ext cx="7726800" cy="68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261050" y="1410867"/>
            <a:ext cx="5404500" cy="36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▸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439873" y="989792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44425" y="563333"/>
            <a:ext cx="3226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44425" y="2112933"/>
            <a:ext cx="3267300" cy="4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308498" y="2112933"/>
            <a:ext cx="3267300" cy="4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579000" y="772000"/>
            <a:ext cx="54300" cy="9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9089700" y="0"/>
            <a:ext cx="54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44425" y="563333"/>
            <a:ext cx="3226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2147267"/>
            <a:ext cx="2257200" cy="44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17286" y="2147267"/>
            <a:ext cx="2257200" cy="44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5590146" y="2147267"/>
            <a:ext cx="2257200" cy="44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579000" y="772000"/>
            <a:ext cx="54300" cy="9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9089700" y="0"/>
            <a:ext cx="54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d-ID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d-ID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9A620B6-0219-4A85-B034-88D060F1A8A1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31864" y="96839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4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6164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d-ID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d-ID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04E1E3-C5FB-4396-8CB4-78D18889DB39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d-ID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d-ID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4C93FC-BFAC-44EB-AE31-60F0DADD5E98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88D3-E27D-4511-B112-5D85554CF57A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829CF-DAD4-4C26-A0F4-5423B4E7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blipFill>
            <a:blip r:embed="rId2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" action="ppaction://hlinkshowjump?jump=endshow"/>
          </p:cNvPr>
          <p:cNvSpPr txBox="1"/>
          <p:nvPr/>
        </p:nvSpPr>
        <p:spPr>
          <a:xfrm>
            <a:off x="8229600" y="6488668"/>
            <a:ext cx="685800" cy="28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l"/>
            <a:r>
              <a:rPr lang="id-ID" sz="1400" baseline="0" dirty="0" smtClean="0">
                <a:solidFill>
                  <a:schemeClr val="tx1"/>
                </a:solidFill>
              </a:rPr>
              <a:t>Keluar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 userDrawn="1"/>
        </p:nvSpPr>
        <p:spPr>
          <a:xfrm>
            <a:off x="7924800" y="6480000"/>
            <a:ext cx="304800" cy="288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 userDrawn="1"/>
        </p:nvSpPr>
        <p:spPr>
          <a:xfrm>
            <a:off x="7632000" y="6480000"/>
            <a:ext cx="304800" cy="288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 userDrawn="1"/>
        </p:nvSpPr>
        <p:spPr>
          <a:xfrm>
            <a:off x="7380000" y="6480000"/>
            <a:ext cx="304800" cy="28800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7/7/2021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 userDrawn="1"/>
        </p:nvSpPr>
        <p:spPr>
          <a:xfrm>
            <a:off x="7924800" y="6480000"/>
            <a:ext cx="304800" cy="288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 userDrawn="1"/>
        </p:nvSpPr>
        <p:spPr>
          <a:xfrm>
            <a:off x="7632000" y="6480000"/>
            <a:ext cx="304800" cy="288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 userDrawn="1"/>
        </p:nvSpPr>
        <p:spPr>
          <a:xfrm>
            <a:off x="7380000" y="6480000"/>
            <a:ext cx="304800" cy="28800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7/7/2021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 userDrawn="1"/>
        </p:nvSpPr>
        <p:spPr>
          <a:xfrm>
            <a:off x="7924800" y="6480000"/>
            <a:ext cx="304800" cy="288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 userDrawn="1"/>
        </p:nvSpPr>
        <p:spPr>
          <a:xfrm>
            <a:off x="7632000" y="6480000"/>
            <a:ext cx="304800" cy="288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 userDrawn="1"/>
        </p:nvSpPr>
        <p:spPr>
          <a:xfrm>
            <a:off x="7380000" y="6480000"/>
            <a:ext cx="304800" cy="28800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370" indent="-38417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630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5905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 panose="020B0604020202020204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490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345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530" indent="-182880" algn="l" rtl="0" eaLnBrk="1" latinLnBrk="0" hangingPunct="1">
        <a:spcBef>
          <a:spcPct val="20000"/>
        </a:spcBef>
        <a:buClr>
          <a:schemeClr val="accent5"/>
        </a:buClr>
        <a:buFont typeface="Arial" panose="020B0604020202020204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 panose="020B0604020202020204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950" indent="-182880" algn="l" rtl="0" eaLnBrk="1" latinLnBrk="0" hangingPunct="1">
        <a:spcBef>
          <a:spcPct val="20000"/>
        </a:spcBef>
        <a:buClr>
          <a:schemeClr val="accent6"/>
        </a:buClr>
        <a:buFont typeface="Arial" panose="020B0604020202020204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 panose="020B0604020202020204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July 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1" name="Action Button: Home 60">
            <a:hlinkClick r:id="" action="ppaction://hlinkshowjump?jump=firstslide" highlightClick="1"/>
          </p:cNvPr>
          <p:cNvSpPr/>
          <p:nvPr userDrawn="1"/>
        </p:nvSpPr>
        <p:spPr>
          <a:xfrm>
            <a:off x="7924800" y="6480000"/>
            <a:ext cx="304800" cy="288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Action Button: Forward or Next 61">
            <a:hlinkClick r:id="" action="ppaction://hlinkshowjump?jump=nextslide" highlightClick="1"/>
          </p:cNvPr>
          <p:cNvSpPr/>
          <p:nvPr userDrawn="1"/>
        </p:nvSpPr>
        <p:spPr>
          <a:xfrm>
            <a:off x="7632000" y="6480000"/>
            <a:ext cx="304800" cy="288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Action Button: Back or Previous 62">
            <a:hlinkClick r:id="" action="ppaction://hlinkshowjump?jump=previousslide" highlightClick="1"/>
          </p:cNvPr>
          <p:cNvSpPr/>
          <p:nvPr userDrawn="1"/>
        </p:nvSpPr>
        <p:spPr>
          <a:xfrm>
            <a:off x="7380000" y="6480000"/>
            <a:ext cx="304800" cy="28800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58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65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894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53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aterikimia.com/sistem-gerak-pada-hewan-darat-air-dan-udara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aterikimia.com/sistem-gerak-pada-hewan-darat-air-dan-udara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Matahari" TargetMode="External"/><Relationship Id="rId2" Type="http://schemas.openxmlformats.org/officeDocument/2006/relationships/hyperlink" Target="https://id.wikipedia.org/wiki/Bintan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d.wikipedia.org/wiki/Gravitasi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928731" y="5045765"/>
            <a:ext cx="235855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latin typeface="Arial Rounded MT Bold" panose="020F0704030504030204" pitchFamily="34" charset="0"/>
              </a:rPr>
              <a:t>Indikator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6331" y="3790890"/>
            <a:ext cx="2909185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US" sz="20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id-ID" sz="20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03047" y="1936521"/>
            <a:ext cx="29724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Standar Kompetensi :</a:t>
            </a:r>
            <a:endParaRPr lang="en-US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2122" y="2514600"/>
            <a:ext cx="7639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indent="-179705"/>
            <a:r>
              <a:rPr lang="sv-SE" sz="2000" dirty="0">
                <a:solidFill>
                  <a:srgbClr val="0070C0"/>
                </a:solidFill>
              </a:rPr>
              <a:t>3. Memahami pengetahuan (faktual, konseptual, dan prosedural) berdasarkan rasa ingin tahunya tentang ilmu pengetahuan, teknologi, seni, budaya terkait fenomena dan kejadian tampak mata.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548" y="4191000"/>
            <a:ext cx="800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605" indent="-268605"/>
            <a:r>
              <a:rPr lang="en-US" sz="2000" dirty="0">
                <a:solidFill>
                  <a:srgbClr val="C00000"/>
                </a:solidFill>
              </a:rPr>
              <a:t>3.2 </a:t>
            </a:r>
            <a:r>
              <a:rPr lang="en-US" sz="2000" dirty="0" err="1">
                <a:solidFill>
                  <a:srgbClr val="C00000"/>
                </a:solidFill>
              </a:rPr>
              <a:t>Mengklasifikasikan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makhluk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hidup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dan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benda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berdasarkan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karakteristik</a:t>
            </a:r>
            <a:r>
              <a:rPr lang="en-US" sz="2000" dirty="0">
                <a:solidFill>
                  <a:srgbClr val="C00000"/>
                </a:solidFill>
              </a:rPr>
              <a:t> yang </a:t>
            </a:r>
            <a:r>
              <a:rPr lang="en-US" sz="2000" dirty="0" err="1">
                <a:solidFill>
                  <a:srgbClr val="C00000"/>
                </a:solidFill>
              </a:rPr>
              <a:t>diamati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1122" y="1143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605" indent="-268605" algn="ctr"/>
            <a:r>
              <a:rPr lang="en-US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Klasifikasi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Makhluk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Hidup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dan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Benda </a:t>
            </a:r>
            <a:r>
              <a:rPr lang="en-US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Tak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Hidup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2122" y="5486400"/>
            <a:ext cx="789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indent="-179705"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</a:rPr>
              <a:t>Menjelaskan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perbedaan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makhluk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hidup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dengan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benda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tak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hidup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marL="179705" indent="-179705">
              <a:buAutoNum type="arabicPeriod"/>
            </a:pPr>
            <a:r>
              <a:rPr lang="en-US" sz="2000" dirty="0" err="1">
                <a:solidFill>
                  <a:srgbClr val="002060"/>
                </a:solidFill>
              </a:rPr>
              <a:t>Mengelompokkan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makhluk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hidup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berdasarkan</a:t>
            </a:r>
            <a:r>
              <a:rPr lang="en-US" sz="2000" dirty="0">
                <a:solidFill>
                  <a:srgbClr val="002060"/>
                </a:solidFill>
              </a:rPr>
              <a:t>  </a:t>
            </a:r>
            <a:r>
              <a:rPr lang="en-US" sz="2000" dirty="0" err="1">
                <a:solidFill>
                  <a:srgbClr val="002060"/>
                </a:solidFill>
              </a:rPr>
              <a:t>prinsip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klasifikasi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9400" y="410745"/>
            <a:ext cx="237511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 Rounded MT Bold" panose="020F0704030504030204" pitchFamily="34" charset="0"/>
              </a:rPr>
              <a:t>Materi</a:t>
            </a:r>
            <a:r>
              <a:rPr lang="en-US" sz="2400" dirty="0" smtClean="0">
                <a:latin typeface="Arial Rounded MT Bold" panose="020F0704030504030204" pitchFamily="34" charset="0"/>
              </a:rPr>
              <a:t> :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50" grpId="0" animBg="1"/>
      <p:bldP spid="51" grpId="0"/>
      <p:bldP spid="29" grpId="0"/>
      <p:bldP spid="33" grpId="0"/>
      <p:bldP spid="34" grpId="0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1219200"/>
            <a:ext cx="4527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terima kasih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819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latin typeface="Curlz MT" panose="04040404050702020202" pitchFamily="82" charset="0"/>
              </a:rPr>
              <a:t>Sampai  jumpa  pada  materi  berikutnya....</a:t>
            </a:r>
            <a:endParaRPr lang="id-ID" sz="3600" b="1" dirty="0">
              <a:latin typeface="Curlz MT" panose="040404040507020202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819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latin typeface="Curlz MT" panose="04040404050702020202" pitchFamily="82" charset="0"/>
              </a:rPr>
              <a:t>Sampai  jumpa  pada  materi  berikutnya....</a:t>
            </a:r>
            <a:endParaRPr lang="id-ID" sz="3600" b="1" dirty="0">
              <a:latin typeface="Curlz MT" panose="04040404050702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solidFill>
                  <a:schemeClr val="accent6">
                    <a:lumMod val="75000"/>
                  </a:schemeClr>
                </a:solidFill>
              </a:rPr>
              <a:t>TUMBUHAN DAN HEWAN ADALAH SAHABATKU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Kompetensi Dasar :</a:t>
            </a:r>
          </a:p>
          <a:p>
            <a:pPr marL="0" indent="0">
              <a:buNone/>
            </a:pPr>
            <a:r>
              <a:rPr lang="id-ID" dirty="0" smtClean="0"/>
              <a:t>3.1 Membandingkan cara perkembangbiakan tumbuhan dan hewan</a:t>
            </a:r>
            <a:endParaRPr lang="id-ID" dirty="0"/>
          </a:p>
          <a:p>
            <a:pPr>
              <a:buFontTx/>
              <a:buChar char="-"/>
            </a:pPr>
            <a:r>
              <a:rPr lang="id-ID" dirty="0" smtClean="0"/>
              <a:t>Indikator :</a:t>
            </a:r>
          </a:p>
          <a:p>
            <a:pPr marL="514350" indent="-514350">
              <a:buAutoNum type="arabicPeriod"/>
            </a:pPr>
            <a:r>
              <a:rPr lang="id-ID" dirty="0" smtClean="0"/>
              <a:t>Peserta didik dapat menjelaskan tentang perkembangbiakan pada tumbuhan</a:t>
            </a:r>
          </a:p>
          <a:p>
            <a:pPr marL="514350" indent="-514350">
              <a:buAutoNum type="arabicPeriod"/>
            </a:pPr>
            <a:r>
              <a:rPr lang="id-ID" dirty="0" smtClean="0"/>
              <a:t>Peserta didik dapat menjelaskan tentang perkembangbiakan pada hewan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solidFill>
                  <a:schemeClr val="accent6">
                    <a:lumMod val="75000"/>
                  </a:schemeClr>
                </a:solidFill>
              </a:rPr>
              <a:t>Perkembangbiakan pada tumbuhan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421" y="1600200"/>
            <a:ext cx="6461158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solidFill>
                  <a:schemeClr val="accent6">
                    <a:lumMod val="75000"/>
                  </a:schemeClr>
                </a:solidFill>
              </a:rPr>
              <a:t>Gambar Perkembangbiakan Pada Tumbuhan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7638"/>
            <a:ext cx="7162800" cy="48307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800" dirty="0">
                <a:solidFill>
                  <a:schemeClr val="accent6">
                    <a:lumMod val="75000"/>
                  </a:schemeClr>
                </a:solidFill>
              </a:rPr>
              <a:t>Perkembangbiakan pada </a:t>
            </a:r>
            <a:r>
              <a:rPr lang="id-ID" sz="4800" dirty="0" smtClean="0">
                <a:solidFill>
                  <a:schemeClr val="accent6">
                    <a:lumMod val="75000"/>
                  </a:schemeClr>
                </a:solidFill>
              </a:rPr>
              <a:t>hewan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8229599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Gambar Perkembangbiakan Hewan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19200"/>
            <a:ext cx="8229599" cy="45632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CIRI-CIRI MAKHLUK HIDUP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id-ID" dirty="0" smtClean="0"/>
              <a:t>Kompetensi Dasar :</a:t>
            </a:r>
          </a:p>
          <a:p>
            <a:pPr marL="0" indent="0">
              <a:buNone/>
            </a:pPr>
            <a:r>
              <a:rPr lang="id-ID" dirty="0" smtClean="0"/>
              <a:t>3.2 Mengklasifikasikan makhluk hidup berdasarkan karakteristik yang diamati</a:t>
            </a:r>
          </a:p>
          <a:p>
            <a:r>
              <a:rPr lang="id-ID" dirty="0" smtClean="0"/>
              <a:t>Indikator :</a:t>
            </a:r>
          </a:p>
          <a:p>
            <a:pPr marL="0" indent="0">
              <a:buNone/>
            </a:pPr>
            <a:r>
              <a:rPr lang="id-ID" dirty="0" smtClean="0"/>
              <a:t>1. Peserta didik dapat mendiskripsikan ciri makhluk berdasarkan karakter yang ada pada gambar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solidFill>
                  <a:schemeClr val="accent6">
                    <a:lumMod val="75000"/>
                  </a:schemeClr>
                </a:solidFill>
              </a:rPr>
              <a:t>Manakah yang termasuk makhluk hidup itu ?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17638"/>
            <a:ext cx="3276600" cy="2239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20460"/>
            <a:ext cx="3792852" cy="22371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Peta Konsep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295400"/>
            <a:ext cx="63246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7772400" cy="990600"/>
          </a:xfrm>
        </p:spPr>
        <p:txBody>
          <a:bodyPr/>
          <a:lstStyle/>
          <a:p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8305800" cy="1752600"/>
          </a:xfrm>
        </p:spPr>
        <p:txBody>
          <a:bodyPr/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Kompetensi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Dasar</a:t>
            </a:r>
            <a:r>
              <a:rPr lang="en-US" dirty="0" smtClean="0">
                <a:solidFill>
                  <a:schemeClr val="tx1"/>
                </a:solidFill>
              </a:rPr>
              <a:t> :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3.5 </a:t>
            </a:r>
            <a:r>
              <a:rPr lang="en-US" dirty="0" err="1" smtClean="0">
                <a:solidFill>
                  <a:schemeClr val="tx1"/>
                </a:solidFill>
              </a:rPr>
              <a:t>Mengidentifikasi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komponen-komponen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listrik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fungsinya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rangkaian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listrik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sederhana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Indikator</a:t>
            </a:r>
            <a:r>
              <a:rPr lang="en-US" dirty="0" smtClean="0">
                <a:solidFill>
                  <a:schemeClr val="tx1"/>
                </a:solidFill>
              </a:rPr>
              <a:t> :</a:t>
            </a:r>
          </a:p>
          <a:p>
            <a:pPr marL="514350" indent="-51435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Peserta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didik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membedakan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rangkaian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paralel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Peserta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didik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menjelaskan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arah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arus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rangkaian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Makhluk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keanekaragaman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makluk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bertambah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keanekaragamannya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juga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bertambah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mempelajari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makhluk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beranekaragam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dibutuhkan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makhluk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bertujuan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menyederhanakan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makhluk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ciri-ciri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dimiliki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makhluk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Carolus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Linnaeus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perbedaan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makhluk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Carolus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Linnaeus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makhluk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Binomial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Nomenklatur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Tata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Ganda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Takson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urutan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makhluk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tertinggi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(kingdom)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hingga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terendah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spesies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Kunci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determinasi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kunci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dipergunkan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filum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ordo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genus,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spesies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identifikasi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makhluk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kunci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dikotom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9125" y="350950"/>
            <a:ext cx="4679156" cy="803672"/>
          </a:xfrm>
        </p:spPr>
        <p:txBody>
          <a:bodyPr/>
          <a:lstStyle/>
          <a:p>
            <a:pPr algn="ctr">
              <a:defRPr/>
            </a:pP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Rangkaian</a:t>
            </a:r>
            <a:r>
              <a:rPr lang="en-US" sz="2700" b="1" dirty="0" smtClean="0"/>
              <a:t> </a:t>
            </a:r>
            <a:r>
              <a:rPr lang="en-US" sz="2700" b="1" dirty="0"/>
              <a:t>Seri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27374" y="609600"/>
            <a:ext cx="4811825" cy="52578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sz="2800" dirty="0" err="1"/>
              <a:t>Rangkaian</a:t>
            </a:r>
            <a:r>
              <a:rPr lang="en-US" sz="2800" dirty="0"/>
              <a:t> </a:t>
            </a:r>
            <a:r>
              <a:rPr lang="en-US" sz="2800" dirty="0" err="1"/>
              <a:t>seri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rangkaian</a:t>
            </a:r>
            <a:r>
              <a:rPr lang="en-US" sz="2800" dirty="0"/>
              <a:t> </a:t>
            </a:r>
            <a:r>
              <a:rPr lang="en-US" sz="2800" dirty="0" err="1"/>
              <a:t>listrik</a:t>
            </a:r>
            <a:r>
              <a:rPr lang="en-US" sz="2800" dirty="0"/>
              <a:t> yang </a:t>
            </a:r>
            <a:r>
              <a:rPr lang="en-US" sz="2800" dirty="0" err="1"/>
              <a:t>disusun</a:t>
            </a:r>
            <a:r>
              <a:rPr lang="en-US" sz="2800" dirty="0"/>
              <a:t> </a:t>
            </a:r>
            <a:r>
              <a:rPr lang="en-US" sz="2800" dirty="0" err="1"/>
              <a:t>berurutan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cabang</a:t>
            </a:r>
            <a:r>
              <a:rPr lang="en-US" sz="2800" dirty="0"/>
              <a:t>. </a:t>
            </a:r>
          </a:p>
          <a:p>
            <a:pPr>
              <a:defRPr/>
            </a:pPr>
            <a:r>
              <a:rPr lang="en-US" sz="2800" dirty="0" err="1"/>
              <a:t>Ciri-ciri</a:t>
            </a:r>
            <a:r>
              <a:rPr lang="en-US" sz="2800" dirty="0"/>
              <a:t> </a:t>
            </a:r>
            <a:r>
              <a:rPr lang="en-US" sz="2800" dirty="0" err="1"/>
              <a:t>rangkaian</a:t>
            </a:r>
            <a:r>
              <a:rPr lang="en-US" sz="2800" dirty="0"/>
              <a:t> </a:t>
            </a:r>
            <a:r>
              <a:rPr lang="en-US" sz="2800" dirty="0" err="1"/>
              <a:t>seri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.</a:t>
            </a:r>
          </a:p>
          <a:p>
            <a:pPr marL="685800" indent="-685800" algn="just">
              <a:buNone/>
              <a:defRPr/>
            </a:pPr>
            <a:r>
              <a:rPr lang="en-US" sz="2800" dirty="0"/>
              <a:t>   a. </a:t>
            </a:r>
            <a:r>
              <a:rPr lang="en-US" sz="2800" dirty="0" err="1"/>
              <a:t>Arus</a:t>
            </a:r>
            <a:r>
              <a:rPr lang="en-US" sz="2800" dirty="0"/>
              <a:t> </a:t>
            </a:r>
            <a:r>
              <a:rPr lang="en-US" sz="2800" dirty="0" err="1"/>
              <a:t>listrik</a:t>
            </a:r>
            <a:r>
              <a:rPr lang="en-US" sz="2800" dirty="0"/>
              <a:t> </a:t>
            </a:r>
            <a:r>
              <a:rPr lang="en-US" sz="2800" dirty="0" err="1"/>
              <a:t>mengalir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cabang</a:t>
            </a:r>
            <a:r>
              <a:rPr lang="en-US" sz="2800" dirty="0"/>
              <a:t>. </a:t>
            </a:r>
          </a:p>
          <a:p>
            <a:pPr marL="645160" indent="-645160" algn="just">
              <a:buNone/>
              <a:defRPr/>
            </a:pPr>
            <a:r>
              <a:rPr lang="en-US" sz="2800" dirty="0"/>
              <a:t>         </a:t>
            </a:r>
            <a:r>
              <a:rPr lang="en-US" sz="2800" dirty="0" err="1"/>
              <a:t>Arus</a:t>
            </a:r>
            <a:r>
              <a:rPr lang="en-US" sz="2800" dirty="0"/>
              <a:t> </a:t>
            </a:r>
            <a:r>
              <a:rPr lang="en-US" sz="2800" dirty="0" err="1"/>
              <a:t>listrik</a:t>
            </a:r>
            <a:r>
              <a:rPr lang="en-US" sz="2800" dirty="0"/>
              <a:t> yang </a:t>
            </a:r>
            <a:r>
              <a:rPr lang="en-US" sz="2800" dirty="0" err="1"/>
              <a:t>mengalir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baterai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lampu</a:t>
            </a:r>
            <a:r>
              <a:rPr lang="en-US" sz="2800" dirty="0"/>
              <a:t> 1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 </a:t>
            </a:r>
            <a:r>
              <a:rPr lang="en-US" sz="2800" dirty="0" err="1"/>
              <a:t>lampu</a:t>
            </a:r>
            <a:r>
              <a:rPr lang="en-US" sz="2800" dirty="0"/>
              <a:t> 2</a:t>
            </a:r>
          </a:p>
          <a:p>
            <a:pPr marL="645160" indent="-645160" algn="just">
              <a:buNone/>
              <a:defRPr/>
            </a:pPr>
            <a:r>
              <a:rPr lang="en-US" sz="2800" dirty="0"/>
              <a:t>   b.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salah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listrik</a:t>
            </a:r>
            <a:r>
              <a:rPr lang="en-US" sz="2800" dirty="0"/>
              <a:t> di </a:t>
            </a:r>
            <a:r>
              <a:rPr lang="en-US" sz="2800" dirty="0" err="1"/>
              <a:t>lepas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rusak</a:t>
            </a:r>
            <a:r>
              <a:rPr lang="en-US" sz="2800" dirty="0"/>
              <a:t>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arus</a:t>
            </a:r>
            <a:r>
              <a:rPr lang="en-US" sz="2800" dirty="0"/>
              <a:t> </a:t>
            </a:r>
            <a:r>
              <a:rPr lang="en-US" sz="2800" dirty="0" err="1"/>
              <a:t>listrik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putus</a:t>
            </a:r>
            <a:endParaRPr lang="en-US" sz="2800" dirty="0"/>
          </a:p>
          <a:p>
            <a:pPr algn="just">
              <a:defRPr/>
            </a:pPr>
            <a:endParaRPr lang="en-US" dirty="0"/>
          </a:p>
        </p:txBody>
      </p:sp>
      <p:pic>
        <p:nvPicPr>
          <p:cNvPr id="9222" name="Picture 2" descr="Gambar Rangkaian Listrik Ser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799" y="1612615"/>
            <a:ext cx="3755232" cy="371492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3642" y="219075"/>
            <a:ext cx="4679156" cy="803672"/>
          </a:xfrm>
        </p:spPr>
        <p:txBody>
          <a:bodyPr/>
          <a:lstStyle/>
          <a:p>
            <a:pPr algn="ctr"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Rangkaian</a:t>
            </a:r>
            <a:r>
              <a:rPr lang="en-US" sz="2700" b="1" dirty="0"/>
              <a:t> PARALEL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24200" y="620911"/>
            <a:ext cx="5530454" cy="4161235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Rangkaian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rangkaian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listrik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dihubungkan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berjajar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cabang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Ciri-ciri rangkaian paralel sebagai berikut.</a:t>
            </a:r>
          </a:p>
          <a:p>
            <a:pPr marL="429895" indent="-214630" algn="just">
              <a:buNone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cabang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listrik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sebaliknya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29895" indent="-214630" algn="just">
              <a:buNone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b.Jika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listrik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listrik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cabang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lain.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Rangkaian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listrik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disusun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dipadamkan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2" descr="Gambar Rangkaian Listrik Paral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8565" y="1305875"/>
            <a:ext cx="2965635" cy="3189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2039" y="228600"/>
            <a:ext cx="4679156" cy="803672"/>
          </a:xfrm>
        </p:spPr>
        <p:txBody>
          <a:bodyPr/>
          <a:lstStyle/>
          <a:p>
            <a:pPr algn="ctr"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Rangkaian</a:t>
            </a:r>
            <a:r>
              <a:rPr lang="en-US" sz="2700" b="1" dirty="0"/>
              <a:t> </a:t>
            </a:r>
            <a:r>
              <a:rPr lang="en-US" sz="2700" b="1" dirty="0" err="1" smtClean="0"/>
              <a:t>Campuran</a:t>
            </a:r>
            <a:endParaRPr lang="en-US" sz="2700" b="1" dirty="0"/>
          </a:p>
        </p:txBody>
      </p:sp>
      <p:sp>
        <p:nvSpPr>
          <p:cNvPr id="11269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039529"/>
            <a:ext cx="4419600" cy="4523071"/>
          </a:xfrm>
        </p:spPr>
        <p:txBody>
          <a:bodyPr>
            <a:noAutofit/>
          </a:bodyPr>
          <a:lstStyle/>
          <a:p>
            <a:pPr algn="just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Rangkaian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campuran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rangkaian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listrik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tersusun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paralel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Ciri-ciri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rangkaian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listrik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campuran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gabungan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ciri-ciri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rangkaian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listrik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rangkaian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listrik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paralel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2" descr="Gambar Rangkaian Listrik Campur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9081" y="1295400"/>
            <a:ext cx="3896916" cy="383500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28601"/>
            <a:ext cx="4085771" cy="838200"/>
          </a:xfrm>
        </p:spPr>
        <p:txBody>
          <a:bodyPr/>
          <a:lstStyle/>
          <a:p>
            <a:r>
              <a:rPr lang="en-US" dirty="0" smtClean="0"/>
              <a:t>SUHU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458200" cy="1752600"/>
          </a:xfrm>
        </p:spPr>
        <p:txBody>
          <a:bodyPr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Kompetensi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Dasar</a:t>
            </a:r>
            <a:r>
              <a:rPr lang="en-US" sz="2800" dirty="0" smtClean="0">
                <a:solidFill>
                  <a:schemeClr val="tx1"/>
                </a:solidFill>
              </a:rPr>
              <a:t> : </a:t>
            </a:r>
          </a:p>
          <a:p>
            <a:pPr algn="just"/>
            <a:r>
              <a:rPr lang="id-ID" sz="2800" dirty="0" smtClean="0">
                <a:solidFill>
                  <a:schemeClr val="tx1"/>
                </a:solidFill>
              </a:rPr>
              <a:t>3.4  </a:t>
            </a:r>
            <a:r>
              <a:rPr lang="id-ID" sz="2800" dirty="0">
                <a:solidFill>
                  <a:schemeClr val="tx1"/>
                </a:solidFill>
              </a:rPr>
              <a:t>Menganalisis  konsep  suhu,  pemuaian, kalor,  perpindahan  kalor,  dan penerapannya  dalam  kehidupan sehari-hari  termasuk  mekanisme menjaga  kestabilan  suhu  tubuh  pada </a:t>
            </a:r>
            <a:r>
              <a:rPr lang="id-ID" sz="2800" dirty="0" smtClean="0">
                <a:solidFill>
                  <a:schemeClr val="tx1"/>
                </a:solidFill>
              </a:rPr>
              <a:t>manusia </a:t>
            </a:r>
            <a:r>
              <a:rPr lang="id-ID" sz="2800" dirty="0">
                <a:solidFill>
                  <a:schemeClr val="tx1"/>
                </a:solidFill>
              </a:rPr>
              <a:t>dan </a:t>
            </a:r>
            <a:r>
              <a:rPr lang="id-ID" sz="2800" dirty="0" smtClean="0">
                <a:solidFill>
                  <a:schemeClr val="tx1"/>
                </a:solidFill>
              </a:rPr>
              <a:t>hewan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Indikator</a:t>
            </a:r>
            <a:r>
              <a:rPr lang="en-US" sz="2800" dirty="0" smtClean="0">
                <a:solidFill>
                  <a:schemeClr val="tx1"/>
                </a:solidFill>
              </a:rPr>
              <a:t> : 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Peserta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didik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dapat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mengkonversi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satuan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suhu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pada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skala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termometer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28600"/>
            <a:ext cx="2895600" cy="990599"/>
          </a:xfrm>
        </p:spPr>
        <p:txBody>
          <a:bodyPr/>
          <a:lstStyle/>
          <a:p>
            <a:r>
              <a:rPr lang="en-US" dirty="0" smtClean="0"/>
              <a:t>SUHU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534400" cy="1752600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Suhu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merupakan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derajat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panas</a:t>
            </a:r>
            <a:r>
              <a:rPr lang="id-ID" dirty="0" smtClean="0">
                <a:solidFill>
                  <a:schemeClr val="tx1"/>
                </a:solidFill>
              </a:rPr>
              <a:t> atau dingin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benda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zat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Alat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mengukur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suhu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thermometer.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Thermometer </a:t>
            </a:r>
            <a:r>
              <a:rPr lang="en-US" dirty="0" err="1" smtClean="0">
                <a:solidFill>
                  <a:schemeClr val="tx1"/>
                </a:solidFill>
              </a:rPr>
              <a:t>memiliki</a:t>
            </a:r>
            <a:r>
              <a:rPr lang="en-US" dirty="0" smtClean="0">
                <a:solidFill>
                  <a:schemeClr val="tx1"/>
                </a:solidFill>
              </a:rPr>
              <a:t> 4 </a:t>
            </a:r>
            <a:r>
              <a:rPr lang="en-US" dirty="0" err="1" smtClean="0">
                <a:solidFill>
                  <a:schemeClr val="tx1"/>
                </a:solidFill>
              </a:rPr>
              <a:t>skala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yaitu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Celcius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Reamur</a:t>
            </a:r>
            <a:r>
              <a:rPr lang="en-US" dirty="0" smtClean="0">
                <a:solidFill>
                  <a:schemeClr val="tx1"/>
                </a:solidFill>
              </a:rPr>
              <a:t>, Fahrenheit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Kelvin. 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1"/>
            <a:ext cx="7772400" cy="685800"/>
          </a:xfrm>
        </p:spPr>
        <p:txBody>
          <a:bodyPr/>
          <a:lstStyle/>
          <a:p>
            <a:r>
              <a:rPr lang="en-US" sz="3200" dirty="0" err="1" smtClean="0"/>
              <a:t>Menghitung</a:t>
            </a:r>
            <a:r>
              <a:rPr lang="en-US" sz="3200" dirty="0" smtClean="0"/>
              <a:t> </a:t>
            </a:r>
            <a:r>
              <a:rPr lang="en-US" sz="3200" dirty="0" err="1" smtClean="0"/>
              <a:t>konversi</a:t>
            </a:r>
            <a:r>
              <a:rPr lang="en-US" sz="3200" dirty="0" smtClean="0"/>
              <a:t> </a:t>
            </a:r>
            <a:r>
              <a:rPr lang="en-US" sz="3200" dirty="0" err="1" smtClean="0"/>
              <a:t>satuan</a:t>
            </a:r>
            <a:r>
              <a:rPr lang="en-US" sz="3200" dirty="0" smtClean="0"/>
              <a:t> </a:t>
            </a:r>
            <a:r>
              <a:rPr lang="en-US" sz="3200" dirty="0" err="1" smtClean="0"/>
              <a:t>suhu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s://rumusrumus.com/wp-content/uploads/2018/09/Rumus-C-R-F-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370" y="1219200"/>
            <a:ext cx="851262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28601"/>
            <a:ext cx="4085771" cy="838200"/>
          </a:xfrm>
        </p:spPr>
        <p:txBody>
          <a:bodyPr/>
          <a:lstStyle/>
          <a:p>
            <a:r>
              <a:rPr lang="en-US" dirty="0" smtClean="0"/>
              <a:t>TATA SURYA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458200" cy="1752600"/>
          </a:xfrm>
        </p:spPr>
        <p:txBody>
          <a:bodyPr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Kompetensi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Dasar</a:t>
            </a:r>
            <a:r>
              <a:rPr lang="en-US" sz="2800" dirty="0" smtClean="0">
                <a:solidFill>
                  <a:schemeClr val="tx1"/>
                </a:solidFill>
              </a:rPr>
              <a:t> : </a:t>
            </a:r>
          </a:p>
          <a:p>
            <a:pPr algn="just"/>
            <a:r>
              <a:rPr lang="id-ID" sz="2800" dirty="0" smtClean="0">
                <a:solidFill>
                  <a:schemeClr val="tx1"/>
                </a:solidFill>
              </a:rPr>
              <a:t>3.</a:t>
            </a:r>
            <a:r>
              <a:rPr lang="en-US" sz="2800" dirty="0" smtClean="0">
                <a:solidFill>
                  <a:schemeClr val="tx1"/>
                </a:solidFill>
              </a:rPr>
              <a:t>8 </a:t>
            </a:r>
            <a:r>
              <a:rPr lang="en-US" sz="2800" dirty="0" err="1" smtClean="0">
                <a:solidFill>
                  <a:schemeClr val="tx1"/>
                </a:solidFill>
              </a:rPr>
              <a:t>Menjelaskan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peristiwa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rotasi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revolusi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Bumi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serta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terjadinya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gerhana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bulan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gerhana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Matahari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Indikator</a:t>
            </a:r>
            <a:r>
              <a:rPr lang="en-US" sz="2800" dirty="0" smtClean="0">
                <a:solidFill>
                  <a:schemeClr val="tx1"/>
                </a:solidFill>
              </a:rPr>
              <a:t> : </a:t>
            </a: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Peserta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didik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dapat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mendeskripsikan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terjadinya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gerhana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bulan</a:t>
            </a:r>
            <a:r>
              <a:rPr lang="en-US" sz="2800" dirty="0" smtClean="0">
                <a:solidFill>
                  <a:schemeClr val="tx1"/>
                </a:solidFill>
              </a:rPr>
              <a:t> total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2800" dirty="0" err="1">
                <a:solidFill>
                  <a:schemeClr val="tx1"/>
                </a:solidFill>
              </a:rPr>
              <a:t>Peserta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didik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mendeskripsikan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terjadinya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gerhana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bulan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sebagian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 algn="just">
              <a:buAutoNum type="arabicPeriod"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7772400" cy="1905000"/>
          </a:xfrm>
        </p:spPr>
        <p:txBody>
          <a:bodyPr/>
          <a:lstStyle/>
          <a:p>
            <a:pPr algn="just"/>
            <a:r>
              <a:rPr lang="en-US" sz="2800" b="1" dirty="0" smtClean="0"/>
              <a:t>Tata Surya</a:t>
            </a:r>
            <a:r>
              <a:rPr lang="en-US" sz="2800" dirty="0"/>
              <a:t> 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kumpulan</a:t>
            </a:r>
            <a:r>
              <a:rPr lang="en-US" sz="2800" dirty="0"/>
              <a:t> </a:t>
            </a:r>
            <a:r>
              <a:rPr lang="en-US" sz="2800" dirty="0" err="1"/>
              <a:t>benda</a:t>
            </a:r>
            <a:r>
              <a:rPr lang="en-US" sz="2800" dirty="0"/>
              <a:t> </a:t>
            </a:r>
            <a:r>
              <a:rPr lang="en-US" sz="2800" dirty="0" err="1"/>
              <a:t>langit</a:t>
            </a:r>
            <a:r>
              <a:rPr lang="en-US" sz="2800" dirty="0"/>
              <a:t> yang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 </a:t>
            </a:r>
            <a:r>
              <a:rPr lang="en-US" sz="2800" dirty="0" err="1">
                <a:hlinkClick r:id="rId2" tooltip="Bintang"/>
              </a:rPr>
              <a:t>bintang</a:t>
            </a:r>
            <a:r>
              <a:rPr lang="en-US" sz="2800" dirty="0"/>
              <a:t> yang </a:t>
            </a:r>
            <a:r>
              <a:rPr lang="en-US" sz="2800" dirty="0" err="1"/>
              <a:t>disebut</a:t>
            </a:r>
            <a:r>
              <a:rPr lang="en-US" sz="2800" dirty="0"/>
              <a:t> </a:t>
            </a:r>
            <a:r>
              <a:rPr lang="en-US" sz="2800" dirty="0" err="1">
                <a:hlinkClick r:id="rId3" tooltip="Matahari"/>
              </a:rPr>
              <a:t>Matahari</a:t>
            </a:r>
            <a:r>
              <a:rPr lang="en-US" sz="2800" dirty="0"/>
              <a:t> 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objek</a:t>
            </a:r>
            <a:r>
              <a:rPr lang="en-US" sz="2800" dirty="0"/>
              <a:t> yang </a:t>
            </a:r>
            <a:r>
              <a:rPr lang="en-US" sz="2800" dirty="0" err="1"/>
              <a:t>terikat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gaya</a:t>
            </a:r>
            <a:r>
              <a:rPr lang="en-US" sz="2800" dirty="0"/>
              <a:t> </a:t>
            </a:r>
            <a:r>
              <a:rPr lang="en-US" sz="2800" dirty="0" err="1" smtClean="0">
                <a:hlinkClick r:id="rId4" tooltip="Gravitasi"/>
              </a:rPr>
              <a:t>gravitasinya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886" y="2895600"/>
            <a:ext cx="8229600" cy="3236686"/>
          </a:xfrm>
        </p:spPr>
        <p:txBody>
          <a:bodyPr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Fenomena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alam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terjadi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diantaranya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adalah</a:t>
            </a:r>
            <a:r>
              <a:rPr lang="en-US" sz="2800" dirty="0" smtClean="0">
                <a:solidFill>
                  <a:schemeClr val="tx1"/>
                </a:solidFill>
              </a:rPr>
              <a:t> :</a:t>
            </a: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Gerhana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Matahari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Gerhana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Bulan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Gerhana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1999" y="1752600"/>
            <a:ext cx="790302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Gerhana</a:t>
            </a:r>
            <a:r>
              <a:rPr lang="en-US" dirty="0"/>
              <a:t> </a:t>
            </a:r>
            <a:r>
              <a:rPr lang="en-US" dirty="0" err="1"/>
              <a:t>Matahari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169" y="1600200"/>
            <a:ext cx="646566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makhluk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biasa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ciri-ciri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morfologi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bereproduksi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ciri-ciri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kromosom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kandungan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di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kromosom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kandungan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biokimia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dasar-dasar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makhluk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dibedakan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alamiah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artifisial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buatan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filogenetik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modern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makhluk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 fontAlgn="base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1).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kesamaan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ciri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ciri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dimiliki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2).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ciri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ciri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Morfologi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anatomi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3).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manfaatnya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kesamaan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dekat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kekerabatannya</a:t>
            </a:r>
            <a:r>
              <a:rPr lang="en-US" sz="1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Linnaeus,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makhluk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takson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Takson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urutan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makhluk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ciri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paling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hingga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ciri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paling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mempelajari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takson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Taksonomi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Gerhana</a:t>
            </a:r>
            <a:r>
              <a:rPr lang="en-US" dirty="0"/>
              <a:t> </a:t>
            </a:r>
            <a:r>
              <a:rPr lang="en-US" dirty="0" err="1"/>
              <a:t>Matahari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959" y="1417638"/>
            <a:ext cx="8329441" cy="4754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Gerhana</a:t>
            </a:r>
            <a:r>
              <a:rPr lang="en-US" dirty="0" smtClean="0"/>
              <a:t>  </a:t>
            </a:r>
            <a:r>
              <a:rPr lang="en-US" dirty="0" err="1" smtClean="0"/>
              <a:t>Bulan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17638"/>
            <a:ext cx="8305800" cy="4068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28601"/>
            <a:ext cx="4085771" cy="838200"/>
          </a:xfrm>
        </p:spPr>
        <p:txBody>
          <a:bodyPr/>
          <a:lstStyle/>
          <a:p>
            <a:r>
              <a:rPr lang="id-ID" dirty="0" smtClean="0"/>
              <a:t>KALOR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458200" cy="1752600"/>
          </a:xfrm>
        </p:spPr>
        <p:txBody>
          <a:bodyPr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Kompetensi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Dasar</a:t>
            </a:r>
            <a:r>
              <a:rPr lang="en-US" sz="2800" dirty="0" smtClean="0">
                <a:solidFill>
                  <a:schemeClr val="tx1"/>
                </a:solidFill>
              </a:rPr>
              <a:t> : </a:t>
            </a:r>
          </a:p>
          <a:p>
            <a:pPr algn="just"/>
            <a:r>
              <a:rPr lang="id-ID" sz="2800" dirty="0" smtClean="0">
                <a:solidFill>
                  <a:schemeClr val="tx1"/>
                </a:solidFill>
              </a:rPr>
              <a:t>3.4  </a:t>
            </a:r>
            <a:r>
              <a:rPr lang="id-ID" sz="2800" dirty="0">
                <a:solidFill>
                  <a:schemeClr val="tx1"/>
                </a:solidFill>
              </a:rPr>
              <a:t>Menganalisis  konsep  suhu,  pemuaian, kalor,  perpindahan  kalor,  dan penerapannya  dalam  kehidupan sehari-hari  termasuk  mekanisme menjaga  kestabilan  suhu  tubuh  pada </a:t>
            </a:r>
            <a:r>
              <a:rPr lang="id-ID" sz="2800" dirty="0" smtClean="0">
                <a:solidFill>
                  <a:schemeClr val="tx1"/>
                </a:solidFill>
              </a:rPr>
              <a:t>manusia </a:t>
            </a:r>
            <a:r>
              <a:rPr lang="id-ID" sz="2800" dirty="0">
                <a:solidFill>
                  <a:schemeClr val="tx1"/>
                </a:solidFill>
              </a:rPr>
              <a:t>dan </a:t>
            </a:r>
            <a:r>
              <a:rPr lang="id-ID" sz="2800" dirty="0" smtClean="0">
                <a:solidFill>
                  <a:schemeClr val="tx1"/>
                </a:solidFill>
              </a:rPr>
              <a:t>hewan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Indikator</a:t>
            </a:r>
            <a:r>
              <a:rPr lang="en-US" sz="2800" dirty="0" smtClean="0">
                <a:solidFill>
                  <a:schemeClr val="tx1"/>
                </a:solidFill>
              </a:rPr>
              <a:t> : </a:t>
            </a: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Peserta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didik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id-ID" sz="2800" dirty="0" smtClean="0">
                <a:solidFill>
                  <a:schemeClr val="tx1"/>
                </a:solidFill>
              </a:rPr>
              <a:t>mampu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id-ID" sz="2800" dirty="0" smtClean="0">
                <a:solidFill>
                  <a:schemeClr val="tx1"/>
                </a:solidFill>
              </a:rPr>
              <a:t>menjelaskan tentang </a:t>
            </a:r>
            <a:r>
              <a:rPr lang="en-US" altLang="id-ID" sz="2800" dirty="0" smtClean="0">
                <a:solidFill>
                  <a:schemeClr val="tx1"/>
                </a:solidFill>
              </a:rPr>
              <a:t>pengaruh kalor terhadap suhu benda</a:t>
            </a: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sym typeface="+mn-ea"/>
              </a:rPr>
              <a:t>Peserta</a:t>
            </a:r>
            <a:r>
              <a:rPr lang="en-US" sz="28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+mn-ea"/>
              </a:rPr>
              <a:t>didik</a:t>
            </a:r>
            <a:r>
              <a:rPr lang="en-US" sz="28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id-ID" sz="2800" dirty="0" smtClean="0">
                <a:solidFill>
                  <a:schemeClr val="tx1"/>
                </a:solidFill>
                <a:sym typeface="+mn-ea"/>
              </a:rPr>
              <a:t>mampu</a:t>
            </a:r>
            <a:r>
              <a:rPr lang="en-US" sz="28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id-ID" sz="2800" dirty="0" smtClean="0">
                <a:solidFill>
                  <a:schemeClr val="tx1"/>
                </a:solidFill>
                <a:sym typeface="+mn-ea"/>
              </a:rPr>
              <a:t>menjelaskan tentang </a:t>
            </a:r>
            <a:r>
              <a:rPr lang="en-US" altLang="id-ID" sz="2800" dirty="0" smtClean="0">
                <a:solidFill>
                  <a:schemeClr val="tx1"/>
                </a:solidFill>
                <a:sym typeface="+mn-ea"/>
              </a:rPr>
              <a:t>pengaruh kalor terhadap perubahan wujud benda</a:t>
            </a:r>
            <a:endParaRPr lang="id-ID" sz="2800" dirty="0" smtClean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ctrTitle"/>
          </p:nvPr>
        </p:nvSpPr>
        <p:spPr>
          <a:xfrm>
            <a:off x="685800" y="1143000"/>
            <a:ext cx="4800600" cy="1181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en-GB" sz="4000" dirty="0"/>
              <a:t>                           KALOR</a:t>
            </a:r>
            <a:br>
              <a:rPr lang="en-US" altLang="en-GB" sz="4000" dirty="0"/>
            </a:br>
            <a:endParaRPr sz="2800"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914400" y="2209800"/>
            <a:ext cx="7772400" cy="35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Kalor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 </a:t>
            </a:r>
            <a:r>
              <a:rPr lang="en-US" sz="2800" dirty="0" err="1" smtClean="0">
                <a:solidFill>
                  <a:schemeClr val="bg1"/>
                </a:solidFill>
              </a:rPr>
              <a:t>Adalah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salah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satu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bentuk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energi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berpindah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benda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suhunya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lebih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tinggi</a:t>
            </a:r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</a:rPr>
              <a:t>ke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benda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suhunya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lebih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rendah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ketika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kedua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benda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bersentuhan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dirty="0" smtClean="0"/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Satuan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kalor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adalah</a:t>
            </a:r>
            <a:r>
              <a:rPr lang="en-US" sz="2800" b="1" dirty="0" smtClean="0">
                <a:solidFill>
                  <a:srgbClr val="FF0000"/>
                </a:solidFill>
              </a:rPr>
              <a:t> Joule (J) </a:t>
            </a:r>
            <a:r>
              <a:rPr lang="en-US" sz="2800" b="1" dirty="0" err="1" smtClean="0">
                <a:solidFill>
                  <a:srgbClr val="FF0000"/>
                </a:solidFill>
              </a:rPr>
              <a:t>atau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kalori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8480584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6858000" y="3886200"/>
            <a:ext cx="14478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80584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lang="en-GB"/>
          </a:p>
        </p:txBody>
      </p:sp>
      <p:sp>
        <p:nvSpPr>
          <p:cNvPr id="4" name="Google Shape;108;p19"/>
          <p:cNvSpPr txBox="1"/>
          <p:nvPr/>
        </p:nvSpPr>
        <p:spPr>
          <a:xfrm>
            <a:off x="228600" y="1066800"/>
            <a:ext cx="7543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rgbClr val="FFFFFF"/>
              </a:buClr>
              <a:buSzPts val="3000"/>
            </a:pPr>
            <a:r>
              <a:rPr lang="en-US" sz="3200" dirty="0" smtClean="0">
                <a:solidFill>
                  <a:schemeClr val="bg1"/>
                </a:solidFill>
              </a:rPr>
              <a:t>1. </a:t>
            </a:r>
            <a:r>
              <a:rPr lang="en-US" sz="3200" dirty="0" err="1" smtClean="0">
                <a:solidFill>
                  <a:schemeClr val="bg1"/>
                </a:solidFill>
              </a:rPr>
              <a:t>Pengaruh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Kalor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terhadap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Suhu</a:t>
            </a:r>
            <a:r>
              <a:rPr lang="en-US" sz="3200" dirty="0" smtClean="0">
                <a:solidFill>
                  <a:schemeClr val="bg1"/>
                </a:solidFill>
              </a:rPr>
              <a:t> benda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 Web" panose="00000500000000000000"/>
              <a:ea typeface="Titillium Web" panose="00000500000000000000"/>
              <a:cs typeface="Titillium Web" panose="00000500000000000000"/>
              <a:sym typeface="Titillium Web" panose="0000050000000000000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" panose="00000500000000000000"/>
              <a:buNone/>
              <a:defRPr/>
            </a:pPr>
            <a:endParaRPr kumimoji="0" lang="en-US" sz="3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 panose="00000500000000000000"/>
              <a:ea typeface="Titillium Web" panose="00000500000000000000"/>
              <a:cs typeface="Titillium Web" panose="00000500000000000000"/>
              <a:sym typeface="Titillium Web" panose="00000500000000000000"/>
            </a:endParaRPr>
          </a:p>
        </p:txBody>
      </p:sp>
      <p:sp>
        <p:nvSpPr>
          <p:cNvPr id="5" name="Google Shape;108;p19"/>
          <p:cNvSpPr txBox="1"/>
          <p:nvPr/>
        </p:nvSpPr>
        <p:spPr>
          <a:xfrm>
            <a:off x="1066800" y="1752600"/>
            <a:ext cx="7052310" cy="1786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benda </a:t>
            </a:r>
            <a:r>
              <a:rPr lang="en-US" sz="2800" b="1" i="1" dirty="0" err="1" smtClean="0">
                <a:solidFill>
                  <a:srgbClr val="FFFF00"/>
                </a:solidFill>
                <a:latin typeface="Calisto MT" panose="02040603050505030304" pitchFamily="18" charset="0"/>
              </a:rPr>
              <a:t>menyerap</a:t>
            </a:r>
            <a:r>
              <a:rPr lang="en-US" sz="2800" b="1" i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Calisto MT" panose="02040603050505030304" pitchFamily="18" charset="0"/>
              </a:rPr>
              <a:t>kalor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Calisto MT" panose="02040603050505030304" pitchFamily="18" charset="0"/>
              </a:rPr>
              <a:t>suhu</a:t>
            </a:r>
            <a:r>
              <a:rPr lang="en-US" sz="2800" b="1" i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 benda </a:t>
            </a:r>
            <a:r>
              <a:rPr lang="en-US" sz="2800" b="1" i="1" dirty="0" err="1" smtClean="0">
                <a:solidFill>
                  <a:srgbClr val="FFFF00"/>
                </a:solidFill>
                <a:latin typeface="Calisto MT" panose="02040603050505030304" pitchFamily="18" charset="0"/>
              </a:rPr>
              <a:t>akan</a:t>
            </a:r>
            <a:r>
              <a:rPr lang="en-US" sz="2800" b="1" i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Calisto MT" panose="02040603050505030304" pitchFamily="18" charset="0"/>
              </a:rPr>
              <a:t>naik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benda </a:t>
            </a:r>
            <a:r>
              <a:rPr lang="en-US" sz="2800" b="1" i="1" dirty="0" err="1" smtClean="0">
                <a:solidFill>
                  <a:srgbClr val="FFFF00"/>
                </a:solidFill>
                <a:latin typeface="Calisto MT" panose="02040603050505030304" pitchFamily="18" charset="0"/>
              </a:rPr>
              <a:t>melepas</a:t>
            </a:r>
            <a:r>
              <a:rPr lang="en-US" sz="2800" b="1" i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Calisto MT" panose="02040603050505030304" pitchFamily="18" charset="0"/>
              </a:rPr>
              <a:t>kalor</a:t>
            </a:r>
            <a:r>
              <a:rPr lang="en-US" sz="2800" dirty="0" smtClean="0">
                <a:solidFill>
                  <a:srgbClr val="99FFCC"/>
                </a:solidFill>
              </a:rPr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Calisto MT" panose="02040603050505030304" pitchFamily="18" charset="0"/>
              </a:rPr>
              <a:t>suhu</a:t>
            </a:r>
            <a:r>
              <a:rPr lang="en-US" sz="2800" b="1" i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 benda </a:t>
            </a:r>
            <a:r>
              <a:rPr lang="en-US" sz="2800" b="1" i="1" dirty="0" err="1" smtClean="0">
                <a:solidFill>
                  <a:srgbClr val="FFFF00"/>
                </a:solidFill>
                <a:latin typeface="Calisto MT" panose="02040603050505030304" pitchFamily="18" charset="0"/>
              </a:rPr>
              <a:t>akan</a:t>
            </a:r>
            <a:r>
              <a:rPr lang="en-US" sz="2800" b="1" i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Calisto MT" panose="02040603050505030304" pitchFamily="18" charset="0"/>
              </a:rPr>
              <a:t>turun</a:t>
            </a:r>
          </a:p>
          <a:p>
            <a:pPr eaLnBrk="1" hangingPunct="1">
              <a:buFontTx/>
              <a:buNone/>
            </a:pPr>
            <a:endParaRPr lang="en-US" sz="2800" b="1" i="1" dirty="0" smtClean="0">
              <a:solidFill>
                <a:srgbClr val="FFFF00"/>
              </a:solidFill>
              <a:latin typeface="Calisto MT" panose="0204060305050503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" panose="00000500000000000000"/>
              <a:buNone/>
              <a:defRPr/>
            </a:pPr>
            <a:endParaRPr kumimoji="0" lang="en-US" sz="30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 panose="00000500000000000000"/>
              <a:ea typeface="Titillium Web" panose="00000500000000000000"/>
              <a:cs typeface="Titillium Web" panose="00000500000000000000"/>
              <a:sym typeface="Titillium Web" panose="0000050000000000000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" panose="00000500000000000000"/>
              <a:buNone/>
              <a:defRPr/>
            </a:pPr>
            <a:r>
              <a:rPr kumimoji="0" lang="en-US" sz="3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rPr>
              <a:t>zat</a:t>
            </a:r>
            <a:r>
              <a:rPr kumimoji="0" lang="en-US" sz="30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rPr>
              <a:t> </a:t>
            </a:r>
            <a:endParaRPr kumimoji="0" lang="en-US" sz="3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 panose="00000500000000000000"/>
              <a:ea typeface="Titillium Web" panose="00000500000000000000"/>
              <a:cs typeface="Titillium Web" panose="00000500000000000000"/>
              <a:sym typeface="Titillium Web" panose="00000500000000000000"/>
            </a:endParaRPr>
          </a:p>
        </p:txBody>
      </p:sp>
      <p:sp>
        <p:nvSpPr>
          <p:cNvPr id="6" name="Google Shape;108;p19"/>
          <p:cNvSpPr txBox="1"/>
          <p:nvPr/>
        </p:nvSpPr>
        <p:spPr>
          <a:xfrm>
            <a:off x="1295400" y="3962400"/>
            <a:ext cx="1447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" panose="00000500000000000000"/>
              <a:buNone/>
              <a:defRPr/>
            </a:pPr>
            <a:endParaRPr kumimoji="0" lang="en-US" sz="30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 panose="00000500000000000000"/>
              <a:ea typeface="Titillium Web" panose="00000500000000000000"/>
              <a:cs typeface="Titillium Web" panose="00000500000000000000"/>
              <a:sym typeface="Titillium Web" panose="0000050000000000000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" panose="00000500000000000000"/>
              <a:buNone/>
              <a:defRPr/>
            </a:pPr>
            <a:endParaRPr kumimoji="0" lang="en-US" sz="3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 panose="00000500000000000000"/>
              <a:ea typeface="Titillium Web" panose="00000500000000000000"/>
              <a:cs typeface="Titillium Web" panose="00000500000000000000"/>
              <a:sym typeface="Titillium Web" panose="00000500000000000000"/>
            </a:endParaRPr>
          </a:p>
        </p:txBody>
      </p:sp>
      <p:pic>
        <p:nvPicPr>
          <p:cNvPr id="10" name="Picture 4" descr="120701984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015" y="400558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8"/>
          <p:cNvGrpSpPr/>
          <p:nvPr/>
        </p:nvGrpSpPr>
        <p:grpSpPr bwMode="auto">
          <a:xfrm>
            <a:off x="2898775" y="4533900"/>
            <a:ext cx="762000" cy="838200"/>
            <a:chOff x="1584" y="3504"/>
            <a:chExt cx="720" cy="72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584" y="3792"/>
              <a:ext cx="720" cy="144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 rot="-5400000">
              <a:off x="1584" y="3792"/>
              <a:ext cx="720" cy="144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pic>
        <p:nvPicPr>
          <p:cNvPr id="14" name="Picture 5" descr="es bat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0490" y="400558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755640" y="4725670"/>
            <a:ext cx="4572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miter lim="800000"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18" name="Picture 12" descr="120701984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0386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115060" y="5949315"/>
            <a:ext cx="14478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Air </a:t>
            </a:r>
            <a:r>
              <a:rPr lang="en-US" sz="1800" dirty="0" err="1" smtClean="0">
                <a:solidFill>
                  <a:schemeClr val="bg1"/>
                </a:solidFill>
              </a:rPr>
              <a:t>panas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142740" y="6000750"/>
            <a:ext cx="85915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Es </a:t>
            </a:r>
            <a:r>
              <a:rPr lang="en-US" sz="1800" dirty="0" err="1">
                <a:solidFill>
                  <a:schemeClr val="bg1"/>
                </a:solidFill>
              </a:rPr>
              <a:t>batu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477000" y="5949315"/>
            <a:ext cx="16002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Air </a:t>
            </a:r>
            <a:r>
              <a:rPr lang="en-US" sz="1800" dirty="0" err="1">
                <a:solidFill>
                  <a:schemeClr val="bg1"/>
                </a:solidFill>
              </a:rPr>
              <a:t>hangat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827405" y="404495"/>
            <a:ext cx="7762240" cy="531495"/>
          </a:xfrm>
          <a:prstGeom prst="rect">
            <a:avLst/>
          </a:prstGeom>
          <a:solidFill>
            <a:srgbClr val="00B0F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wujud</a:t>
            </a:r>
            <a:r>
              <a:rPr lang="en-US" sz="2400" dirty="0" smtClean="0"/>
              <a:t> benda yang </a:t>
            </a:r>
            <a:r>
              <a:rPr lang="en-US" sz="2400" i="1" dirty="0" err="1" smtClean="0">
                <a:solidFill>
                  <a:srgbClr val="FFFF00"/>
                </a:solidFill>
              </a:rPr>
              <a:t>melepaskan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</a:rPr>
              <a:t>kalor</a:t>
            </a:r>
            <a:r>
              <a:rPr lang="en-US" sz="24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sz="2400" dirty="0" err="1" smtClean="0"/>
              <a:t>adalah</a:t>
            </a:r>
            <a:r>
              <a:rPr lang="en-US" dirty="0" smtClean="0"/>
              <a:t/>
            </a:r>
            <a:br>
              <a:rPr lang="en-US" dirty="0" smtClean="0"/>
            </a:br>
            <a:endParaRPr>
              <a:solidFill>
                <a:srgbClr val="FF004E"/>
              </a:solidFill>
            </a:endParaRPr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480584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 lang="en-GB"/>
          </a:p>
        </p:txBody>
      </p:sp>
      <p:grpSp>
        <p:nvGrpSpPr>
          <p:cNvPr id="7" name="Group 11"/>
          <p:cNvGrpSpPr/>
          <p:nvPr/>
        </p:nvGrpSpPr>
        <p:grpSpPr bwMode="auto">
          <a:xfrm>
            <a:off x="723900" y="1052830"/>
            <a:ext cx="2729865" cy="1764030"/>
            <a:chOff x="576" y="1584"/>
            <a:chExt cx="3078" cy="1074"/>
          </a:xfrm>
        </p:grpSpPr>
        <p:pic>
          <p:nvPicPr>
            <p:cNvPr id="8" name="Picture 5" descr="1207019847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1584"/>
              <a:ext cx="1200" cy="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920" y="1968"/>
              <a:ext cx="480" cy="336"/>
            </a:xfrm>
            <a:prstGeom prst="rightArrow">
              <a:avLst>
                <a:gd name="adj1" fmla="val 50000"/>
                <a:gd name="adj2" fmla="val 3571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id-ID"/>
            </a:p>
          </p:txBody>
        </p:sp>
        <p:pic>
          <p:nvPicPr>
            <p:cNvPr id="10" name="Picture 7" descr="es bat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6" y="1584"/>
              <a:ext cx="1158" cy="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75740" y="2708910"/>
            <a:ext cx="15240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membeku</a:t>
            </a:r>
          </a:p>
        </p:txBody>
      </p:sp>
      <p:pic>
        <p:nvPicPr>
          <p:cNvPr id="12" name="Picture 4" descr="dew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9840" y="1052830"/>
            <a:ext cx="215201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067810" y="2751455"/>
            <a:ext cx="177292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mengembun</a:t>
            </a:r>
          </a:p>
        </p:txBody>
      </p:sp>
      <p:pic>
        <p:nvPicPr>
          <p:cNvPr id="14" name="Picture 7" descr="kapur bar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8080" y="1052830"/>
            <a:ext cx="2338070" cy="169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523355" y="2751455"/>
            <a:ext cx="154051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mengkristal</a:t>
            </a:r>
          </a:p>
        </p:txBody>
      </p:sp>
      <p:sp>
        <p:nvSpPr>
          <p:cNvPr id="2" name="Rectangle 3"/>
          <p:cNvSpPr>
            <a:spLocks noGrp="1" noChangeArrowheads="1"/>
          </p:cNvSpPr>
          <p:nvPr/>
        </p:nvSpPr>
        <p:spPr>
          <a:xfrm>
            <a:off x="877570" y="3356610"/>
            <a:ext cx="7689215" cy="612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dk1"/>
                </a:solidFill>
              </a:defRPr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tillium Web" panose="00000500000000000000"/>
              <a:buNone/>
              <a:defRPr sz="2600" b="1" i="0" u="none" strike="noStrike" cap="none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tillium Web" panose="00000500000000000000"/>
              <a:buNone/>
              <a:defRPr sz="2600" b="1" i="0" u="none" strike="noStrike" cap="none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tillium Web" panose="00000500000000000000"/>
              <a:buNone/>
              <a:defRPr sz="2600" b="1" i="0" u="none" strike="noStrike" cap="none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tillium Web" panose="00000500000000000000"/>
              <a:buNone/>
              <a:defRPr sz="2600" b="1" i="0" u="none" strike="noStrike" cap="none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tillium Web" panose="00000500000000000000"/>
              <a:buNone/>
              <a:defRPr sz="2600" b="1" i="0" u="none" strike="noStrike" cap="none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tillium Web" panose="00000500000000000000"/>
              <a:buNone/>
              <a:defRPr sz="2600" b="1" i="0" u="none" strike="noStrike" cap="none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tillium Web" panose="00000500000000000000"/>
              <a:buNone/>
              <a:defRPr sz="2600" b="1" i="0" u="none" strike="noStrike" cap="none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tillium Web" panose="00000500000000000000"/>
              <a:buNone/>
              <a:defRPr sz="2600" b="1" i="0" u="none" strike="noStrike" cap="none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tillium Web" panose="00000500000000000000"/>
              <a:buNone/>
              <a:defRPr sz="2600" b="1" i="0" u="none" strike="noStrike" cap="none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9pPr>
          </a:lstStyle>
          <a:p>
            <a:pPr eaLnBrk="1" hangingPunct="1"/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wujud</a:t>
            </a:r>
            <a:r>
              <a:rPr lang="en-US" sz="2400" dirty="0" smtClean="0"/>
              <a:t> </a:t>
            </a:r>
            <a:r>
              <a:rPr lang="en-US" sz="2400" dirty="0" smtClean="0">
                <a:sym typeface="+mn-ea"/>
              </a:rPr>
              <a:t> benda</a:t>
            </a:r>
            <a:r>
              <a:rPr lang="en-US" sz="2400" dirty="0" smtClean="0"/>
              <a:t> yang </a:t>
            </a:r>
            <a:r>
              <a:rPr lang="en-US" sz="2400" dirty="0" err="1" smtClean="0">
                <a:solidFill>
                  <a:srgbClr val="FFFF00"/>
                </a:solidFill>
              </a:rPr>
              <a:t>memerlukan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kalor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/>
              <a:t>adalah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pic>
        <p:nvPicPr>
          <p:cNvPr id="3" name="Picture 6" descr="kawah belera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4025900"/>
            <a:ext cx="2378075" cy="192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air mengua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1820" y="4077335"/>
            <a:ext cx="251523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6280" y="4076700"/>
            <a:ext cx="2583815" cy="192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23900" y="6000750"/>
            <a:ext cx="17081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 </a:t>
            </a:r>
            <a:r>
              <a:rPr lang="en-US" sz="2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   menyublim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589020" y="6000750"/>
            <a:ext cx="16002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menguap</a:t>
            </a:r>
          </a:p>
        </p:txBody>
      </p:sp>
      <p:sp>
        <p:nvSpPr>
          <p:cNvPr id="17" name="Rectangle 13"/>
          <p:cNvSpPr/>
          <p:nvPr/>
        </p:nvSpPr>
        <p:spPr>
          <a:xfrm>
            <a:off x="6228080" y="5949315"/>
            <a:ext cx="22396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Mencair</a:t>
            </a:r>
            <a:r>
              <a:rPr lang="en-US" sz="20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 / </a:t>
            </a:r>
            <a:r>
              <a:rPr lang="en-US" sz="20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melebur</a:t>
            </a: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81000" y="1066800"/>
            <a:ext cx="8153400" cy="472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533400" y="1143000"/>
            <a:ext cx="7918575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smtClean="0"/>
              <a:t>2. </a:t>
            </a:r>
            <a:r>
              <a:rPr lang="en-US" sz="2800" dirty="0" err="1" smtClean="0"/>
              <a:t>Pengaruh</a:t>
            </a:r>
            <a:r>
              <a:rPr lang="en-US" sz="2800" dirty="0" smtClean="0"/>
              <a:t> </a:t>
            </a:r>
            <a:r>
              <a:rPr lang="en-US" sz="2800" dirty="0" err="1" smtClean="0"/>
              <a:t>Kalor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Wujud</a:t>
            </a:r>
            <a:r>
              <a:rPr lang="en-US" sz="2800" dirty="0" smtClean="0"/>
              <a:t> </a:t>
            </a:r>
            <a:r>
              <a:rPr lang="en-US" sz="2800" dirty="0" err="1" smtClean="0"/>
              <a:t>Zat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xfrm>
            <a:off x="8480584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 lang="en-GB"/>
          </a:p>
        </p:txBody>
      </p:sp>
      <p:grpSp>
        <p:nvGrpSpPr>
          <p:cNvPr id="38" name="Group 20"/>
          <p:cNvGrpSpPr>
            <a:grpSpLocks noGrp="1"/>
          </p:cNvGrpSpPr>
          <p:nvPr/>
        </p:nvGrpSpPr>
        <p:grpSpPr bwMode="auto">
          <a:xfrm>
            <a:off x="1828800" y="1752600"/>
            <a:ext cx="5486400" cy="3813516"/>
            <a:chOff x="624" y="912"/>
            <a:chExt cx="4032" cy="288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V="1">
              <a:off x="1073" y="1379"/>
              <a:ext cx="1104" cy="1684"/>
            </a:xfrm>
            <a:prstGeom prst="line">
              <a:avLst/>
            </a:prstGeom>
            <a:grpFill/>
            <a:ln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 rot="12867591">
              <a:off x="1162" y="1437"/>
              <a:ext cx="406" cy="1268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eaVert" wrap="square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</a:rPr>
                <a:t>menyublim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2208" y="912"/>
              <a:ext cx="912" cy="453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3200" dirty="0">
                  <a:solidFill>
                    <a:schemeClr val="bg1"/>
                  </a:solidFill>
                </a:rPr>
                <a:t>Gas</a:t>
              </a: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624" y="3072"/>
              <a:ext cx="1104" cy="519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3200" dirty="0" err="1">
                  <a:solidFill>
                    <a:schemeClr val="bg1"/>
                  </a:solidFill>
                </a:rPr>
                <a:t>Padat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8"/>
            <p:cNvSpPr>
              <a:spLocks noChangeArrowheads="1"/>
            </p:cNvSpPr>
            <p:nvPr/>
          </p:nvSpPr>
          <p:spPr bwMode="auto">
            <a:xfrm>
              <a:off x="3552" y="3049"/>
              <a:ext cx="1104" cy="454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3200" dirty="0" err="1">
                  <a:solidFill>
                    <a:schemeClr val="bg1"/>
                  </a:solidFill>
                </a:rPr>
                <a:t>Cair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>
              <a:off x="1728" y="3179"/>
              <a:ext cx="1824" cy="0"/>
            </a:xfrm>
            <a:prstGeom prst="line">
              <a:avLst/>
            </a:prstGeom>
            <a:grpFill/>
            <a:ln>
              <a:tailEnd type="stealth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auto">
            <a:xfrm>
              <a:off x="1744" y="2869"/>
              <a:ext cx="1554" cy="301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</a:rPr>
                <a:t>Mencair</a:t>
              </a:r>
              <a:r>
                <a:rPr lang="en-US" sz="2000" dirty="0">
                  <a:solidFill>
                    <a:schemeClr val="bg1"/>
                  </a:solidFill>
                </a:rPr>
                <a:t> / </a:t>
              </a:r>
              <a:r>
                <a:rPr lang="en-US" sz="2000" dirty="0" err="1">
                  <a:solidFill>
                    <a:schemeClr val="bg1"/>
                  </a:solidFill>
                </a:rPr>
                <a:t>melebur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 flipH="1">
              <a:off x="1728" y="3373"/>
              <a:ext cx="1824" cy="0"/>
            </a:xfrm>
            <a:prstGeom prst="line">
              <a:avLst/>
            </a:prstGeom>
            <a:grpFill/>
            <a:ln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Text Box 12"/>
            <p:cNvSpPr txBox="1">
              <a:spLocks noChangeArrowheads="1"/>
            </p:cNvSpPr>
            <p:nvPr/>
          </p:nvSpPr>
          <p:spPr bwMode="auto">
            <a:xfrm>
              <a:off x="2080" y="3445"/>
              <a:ext cx="1176" cy="348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FFFF00"/>
                  </a:solidFill>
                </a:rPr>
                <a:t>Membeku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H="1">
              <a:off x="1344" y="1495"/>
              <a:ext cx="960" cy="1490"/>
            </a:xfrm>
            <a:prstGeom prst="line">
              <a:avLst/>
            </a:prstGeom>
            <a:grpFill/>
            <a:ln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 rot="18188552">
              <a:off x="1454" y="1986"/>
              <a:ext cx="1369" cy="338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men</a:t>
              </a:r>
              <a:r>
                <a:rPr lang="id-ID" sz="2400" dirty="0">
                  <a:solidFill>
                    <a:srgbClr val="FFFF00"/>
                  </a:solidFill>
                </a:rPr>
                <a:t>gkristal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50" name="Line 18"/>
            <p:cNvSpPr>
              <a:spLocks noChangeShapeType="1"/>
            </p:cNvSpPr>
            <p:nvPr/>
          </p:nvSpPr>
          <p:spPr bwMode="auto">
            <a:xfrm flipH="1" flipV="1">
              <a:off x="3120" y="1430"/>
              <a:ext cx="1056" cy="1619"/>
            </a:xfrm>
            <a:prstGeom prst="line">
              <a:avLst/>
            </a:prstGeom>
            <a:grpFill/>
            <a:ln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Line 19"/>
            <p:cNvSpPr>
              <a:spLocks noChangeShapeType="1"/>
            </p:cNvSpPr>
            <p:nvPr/>
          </p:nvSpPr>
          <p:spPr bwMode="auto">
            <a:xfrm>
              <a:off x="2976" y="1560"/>
              <a:ext cx="960" cy="1425"/>
            </a:xfrm>
            <a:prstGeom prst="line">
              <a:avLst/>
            </a:prstGeom>
            <a:grpFill/>
            <a:ln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Text Box 20"/>
            <p:cNvSpPr txBox="1">
              <a:spLocks noChangeArrowheads="1"/>
            </p:cNvSpPr>
            <p:nvPr/>
          </p:nvSpPr>
          <p:spPr bwMode="auto">
            <a:xfrm rot="3328317">
              <a:off x="2457" y="2124"/>
              <a:ext cx="1438" cy="338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FFFF00"/>
                  </a:solidFill>
                </a:rPr>
                <a:t>Mengembun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 rot="3321381">
              <a:off x="3258" y="1875"/>
              <a:ext cx="1114" cy="338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</a:rPr>
                <a:t>Menguap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Pengertian Perubahan Wujud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d-ID" sz="2400" dirty="0" smtClean="0"/>
              <a:t>.   </a:t>
            </a: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Melebur adalah proses perubahan wujud dari padat menjadi cair</a:t>
            </a:r>
          </a:p>
          <a:p>
            <a:pPr>
              <a:buNone/>
            </a:pP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Contoh : mencairnya es batu</a:t>
            </a:r>
          </a:p>
          <a:p>
            <a:pPr>
              <a:buNone/>
            </a:pP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e.   Menguap  adalah proses perubahan wujud dari cair menjadi gas</a:t>
            </a:r>
          </a:p>
          <a:p>
            <a:pPr>
              <a:buNone/>
            </a:pP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Contoh : menguapnya air yang dipanaskan</a:t>
            </a:r>
          </a:p>
          <a:p>
            <a:pPr>
              <a:buNone/>
            </a:pP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f.   Menyublim adalah proses perubahan wujud dari padat menjadi gas</a:t>
            </a:r>
          </a:p>
          <a:p>
            <a:pPr>
              <a:buNone/>
            </a:pP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Contoh : habisnya kapur barus dalam almari</a:t>
            </a:r>
          </a:p>
          <a:p>
            <a:pPr>
              <a:buNone/>
            </a:pPr>
            <a:endParaRPr lang="id-ID" sz="2400" dirty="0" smtClean="0"/>
          </a:p>
          <a:p>
            <a:pPr marL="914400" lvl="1" indent="-514350">
              <a:buNone/>
            </a:pPr>
            <a:endParaRPr lang="id-ID" sz="2400" dirty="0" smtClean="0"/>
          </a:p>
          <a:p>
            <a:pPr marL="0" indent="0"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MAGNETAPI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05" y="285115"/>
            <a:ext cx="8150225" cy="180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278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sz="3200" b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KEMAGNETAN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605" y="1988820"/>
            <a:ext cx="8229600" cy="4526280"/>
          </a:xfrm>
        </p:spPr>
        <p:txBody>
          <a:bodyPr/>
          <a:lstStyle/>
          <a:p>
            <a:pPr algn="just"/>
            <a:r>
              <a:rPr lang="en-US" dirty="0" err="1" smtClean="0">
                <a:sym typeface="+mn-ea"/>
              </a:rPr>
              <a:t>Kompetensi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Dasar</a:t>
            </a:r>
            <a:r>
              <a:rPr lang="en-US" dirty="0" smtClean="0">
                <a:sym typeface="+mn-ea"/>
              </a:rPr>
              <a:t> :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err="1" smtClean="0">
                <a:sym typeface="+mn-ea"/>
              </a:rPr>
              <a:t>3.5 Mengidentifikasi sifat-sifat magnet dalam kehidupan sehari-hari.</a:t>
            </a:r>
          </a:p>
          <a:p>
            <a:pPr algn="just"/>
            <a:r>
              <a:rPr lang="en-US" dirty="0" err="1" smtClean="0">
                <a:sym typeface="+mn-ea"/>
              </a:rPr>
              <a:t>Indikator</a:t>
            </a:r>
            <a:r>
              <a:rPr lang="en-US" dirty="0" smtClean="0">
                <a:sym typeface="+mn-ea"/>
              </a:rPr>
              <a:t> : 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just">
              <a:buAutoNum type="arabicPeriod"/>
            </a:pPr>
            <a:r>
              <a:rPr lang="en-US" sz="2400" dirty="0" err="1" smtClean="0">
                <a:cs typeface="+mn-lt"/>
                <a:sym typeface="+mn-ea"/>
              </a:rPr>
              <a:t>Peserta</a:t>
            </a:r>
            <a:r>
              <a:rPr lang="en-US" sz="2400" dirty="0" smtClean="0">
                <a:cs typeface="+mn-lt"/>
                <a:sym typeface="+mn-ea"/>
              </a:rPr>
              <a:t> </a:t>
            </a:r>
            <a:r>
              <a:rPr lang="en-US" sz="2400" dirty="0" err="1" smtClean="0">
                <a:cs typeface="+mn-lt"/>
                <a:sym typeface="+mn-ea"/>
              </a:rPr>
              <a:t>didik</a:t>
            </a:r>
            <a:r>
              <a:rPr lang="en-US" sz="2400" dirty="0" smtClean="0">
                <a:cs typeface="+mn-lt"/>
                <a:sym typeface="+mn-ea"/>
              </a:rPr>
              <a:t> </a:t>
            </a:r>
            <a:r>
              <a:rPr lang="id-ID" sz="2400" dirty="0" smtClean="0">
                <a:cs typeface="+mn-lt"/>
                <a:sym typeface="+mn-ea"/>
              </a:rPr>
              <a:t>mampu</a:t>
            </a:r>
            <a:r>
              <a:rPr lang="en-US" sz="2400" dirty="0" smtClean="0">
                <a:cs typeface="+mn-lt"/>
                <a:sym typeface="+mn-ea"/>
              </a:rPr>
              <a:t> </a:t>
            </a:r>
            <a:r>
              <a:rPr lang="id-ID" sz="2400" dirty="0" smtClean="0">
                <a:cs typeface="+mn-lt"/>
                <a:sym typeface="+mn-ea"/>
              </a:rPr>
              <a:t>menjelaskan </a:t>
            </a:r>
            <a:r>
              <a:rPr lang="en-US" sz="2400" dirty="0" err="1" smtClean="0">
                <a:cs typeface="+mn-lt"/>
                <a:sym typeface="+mn-ea"/>
              </a:rPr>
              <a:t>pengertian</a:t>
            </a:r>
            <a:r>
              <a:rPr lang="en-US" sz="2400" dirty="0" smtClean="0">
                <a:cs typeface="+mn-lt"/>
                <a:sym typeface="+mn-ea"/>
              </a:rPr>
              <a:t> </a:t>
            </a:r>
            <a:r>
              <a:rPr lang="en-US" sz="2400" dirty="0" err="1" smtClean="0">
                <a:cs typeface="+mn-lt"/>
                <a:sym typeface="+mn-ea"/>
              </a:rPr>
              <a:t>dan</a:t>
            </a:r>
            <a:r>
              <a:rPr lang="en-US" sz="2400" dirty="0" smtClean="0">
                <a:cs typeface="+mn-lt"/>
                <a:sym typeface="+mn-ea"/>
              </a:rPr>
              <a:t> </a:t>
            </a:r>
            <a:r>
              <a:rPr lang="en-US" sz="2400" dirty="0" err="1" smtClean="0">
                <a:cs typeface="+mn-lt"/>
                <a:sym typeface="+mn-ea"/>
              </a:rPr>
              <a:t>karakteristik</a:t>
            </a:r>
            <a:r>
              <a:rPr lang="en-US" sz="2400" dirty="0" smtClean="0">
                <a:cs typeface="+mn-lt"/>
                <a:sym typeface="+mn-ea"/>
              </a:rPr>
              <a:t> magnet</a:t>
            </a:r>
            <a:endParaRPr lang="en-US" sz="2400" dirty="0" smtClean="0">
              <a:cs typeface="+mn-lt"/>
            </a:endParaRPr>
          </a:p>
          <a:p>
            <a:pPr marL="514350" indent="-514350" algn="just">
              <a:buAutoNum type="arabicPeriod"/>
            </a:pPr>
            <a:r>
              <a:rPr lang="en-US" sz="2400" dirty="0" err="1" smtClean="0">
                <a:cs typeface="+mn-lt"/>
                <a:sym typeface="+mn-ea"/>
              </a:rPr>
              <a:t>Peserta</a:t>
            </a:r>
            <a:r>
              <a:rPr lang="en-US" sz="2400" dirty="0" smtClean="0">
                <a:cs typeface="+mn-lt"/>
                <a:sym typeface="+mn-ea"/>
              </a:rPr>
              <a:t> </a:t>
            </a:r>
            <a:r>
              <a:rPr lang="en-US" sz="2400" dirty="0" err="1" smtClean="0">
                <a:cs typeface="+mn-lt"/>
                <a:sym typeface="+mn-ea"/>
              </a:rPr>
              <a:t>didik</a:t>
            </a:r>
            <a:r>
              <a:rPr lang="en-US" sz="2400" dirty="0" smtClean="0">
                <a:cs typeface="+mn-lt"/>
                <a:sym typeface="+mn-ea"/>
              </a:rPr>
              <a:t> </a:t>
            </a:r>
            <a:r>
              <a:rPr lang="id-ID" sz="2400" dirty="0" smtClean="0">
                <a:cs typeface="+mn-lt"/>
                <a:sym typeface="+mn-ea"/>
              </a:rPr>
              <a:t>mampu</a:t>
            </a:r>
            <a:r>
              <a:rPr lang="en-US" sz="2400" dirty="0" smtClean="0">
                <a:cs typeface="+mn-lt"/>
                <a:sym typeface="+mn-ea"/>
              </a:rPr>
              <a:t> </a:t>
            </a:r>
            <a:r>
              <a:rPr lang="id-ID" sz="2400" dirty="0" smtClean="0">
                <a:cs typeface="+mn-lt"/>
                <a:sym typeface="+mn-ea"/>
              </a:rPr>
              <a:t>men</a:t>
            </a:r>
            <a:r>
              <a:rPr lang="en-US" altLang="id-ID" sz="2400" dirty="0" smtClean="0">
                <a:cs typeface="+mn-lt"/>
                <a:sym typeface="+mn-ea"/>
              </a:rPr>
              <a:t>yabutkan</a:t>
            </a:r>
            <a:r>
              <a:rPr lang="en-US" sz="2400" dirty="0">
                <a:cs typeface="+mn-lt"/>
                <a:sym typeface="+mn-ea"/>
              </a:rPr>
              <a:t> </a:t>
            </a:r>
            <a:r>
              <a:rPr lang="en-US" sz="2400" dirty="0" err="1" smtClean="0">
                <a:cs typeface="+mn-lt"/>
                <a:sym typeface="+mn-ea"/>
              </a:rPr>
              <a:t>benda</a:t>
            </a:r>
            <a:r>
              <a:rPr lang="en-US" sz="2400" dirty="0" smtClean="0">
                <a:cs typeface="+mn-lt"/>
                <a:sym typeface="+mn-ea"/>
              </a:rPr>
              <a:t> </a:t>
            </a:r>
            <a:r>
              <a:rPr lang="en-US" sz="2400" dirty="0" err="1" smtClean="0">
                <a:cs typeface="+mn-lt"/>
                <a:sym typeface="+mn-ea"/>
              </a:rPr>
              <a:t>apa</a:t>
            </a:r>
            <a:r>
              <a:rPr lang="en-US" sz="2400" dirty="0" smtClean="0">
                <a:cs typeface="+mn-lt"/>
                <a:sym typeface="+mn-ea"/>
              </a:rPr>
              <a:t> </a:t>
            </a:r>
            <a:r>
              <a:rPr lang="en-US" sz="2400" dirty="0" err="1" smtClean="0">
                <a:cs typeface="+mn-lt"/>
                <a:sym typeface="+mn-ea"/>
              </a:rPr>
              <a:t>saja</a:t>
            </a:r>
            <a:r>
              <a:rPr lang="en-US" sz="2400" dirty="0" smtClean="0">
                <a:cs typeface="+mn-lt"/>
                <a:sym typeface="+mn-ea"/>
              </a:rPr>
              <a:t> yang </a:t>
            </a:r>
            <a:r>
              <a:rPr lang="en-US" sz="2400" dirty="0" err="1" smtClean="0">
                <a:cs typeface="+mn-lt"/>
                <a:sym typeface="+mn-ea"/>
              </a:rPr>
              <a:t>dapat</a:t>
            </a:r>
            <a:r>
              <a:rPr lang="en-US" sz="2400" dirty="0" smtClean="0">
                <a:cs typeface="+mn-lt"/>
                <a:sym typeface="+mn-ea"/>
              </a:rPr>
              <a:t> </a:t>
            </a:r>
            <a:r>
              <a:rPr lang="en-US" sz="2400" dirty="0" err="1" smtClean="0">
                <a:cs typeface="+mn-lt"/>
                <a:sym typeface="+mn-ea"/>
              </a:rPr>
              <a:t>ditarik</a:t>
            </a:r>
            <a:r>
              <a:rPr lang="en-US" sz="2400" dirty="0" smtClean="0">
                <a:cs typeface="+mn-lt"/>
                <a:sym typeface="+mn-ea"/>
              </a:rPr>
              <a:t> magnet dan </a:t>
            </a:r>
            <a:r>
              <a:rPr lang="en-US" sz="2400" dirty="0" err="1" smtClean="0">
                <a:cs typeface="+mn-lt"/>
                <a:sym typeface="+mn-ea"/>
              </a:rPr>
              <a:t>benda</a:t>
            </a:r>
            <a:r>
              <a:rPr lang="en-US" sz="2400" dirty="0" smtClean="0">
                <a:cs typeface="+mn-lt"/>
                <a:sym typeface="+mn-ea"/>
              </a:rPr>
              <a:t> </a:t>
            </a:r>
            <a:r>
              <a:rPr lang="en-US" sz="2400" dirty="0" err="1" smtClean="0">
                <a:cs typeface="+mn-lt"/>
                <a:sym typeface="+mn-ea"/>
              </a:rPr>
              <a:t>apa</a:t>
            </a:r>
            <a:r>
              <a:rPr lang="en-US" sz="2400" dirty="0" smtClean="0">
                <a:cs typeface="+mn-lt"/>
                <a:sym typeface="+mn-ea"/>
              </a:rPr>
              <a:t> </a:t>
            </a:r>
            <a:r>
              <a:rPr lang="en-US" sz="2400" dirty="0" err="1" smtClean="0">
                <a:cs typeface="+mn-lt"/>
                <a:sym typeface="+mn-ea"/>
              </a:rPr>
              <a:t>saja</a:t>
            </a:r>
            <a:r>
              <a:rPr lang="en-US" sz="2400" dirty="0" smtClean="0">
                <a:cs typeface="+mn-lt"/>
                <a:sym typeface="+mn-ea"/>
              </a:rPr>
              <a:t> yang tidak </a:t>
            </a:r>
            <a:r>
              <a:rPr lang="en-US" sz="2400" dirty="0" err="1" smtClean="0">
                <a:cs typeface="+mn-lt"/>
                <a:sym typeface="+mn-ea"/>
              </a:rPr>
              <a:t>dapat</a:t>
            </a:r>
            <a:r>
              <a:rPr lang="en-US" sz="2400" dirty="0" smtClean="0">
                <a:cs typeface="+mn-lt"/>
                <a:sym typeface="+mn-ea"/>
              </a:rPr>
              <a:t> </a:t>
            </a:r>
            <a:r>
              <a:rPr lang="en-US" sz="2400" dirty="0" err="1" smtClean="0">
                <a:cs typeface="+mn-lt"/>
                <a:sym typeface="+mn-ea"/>
              </a:rPr>
              <a:t>ditarik</a:t>
            </a:r>
            <a:r>
              <a:rPr lang="en-US" sz="2400" dirty="0" smtClean="0">
                <a:cs typeface="+mn-lt"/>
                <a:sym typeface="+mn-ea"/>
              </a:rPr>
              <a:t> magnet</a:t>
            </a:r>
            <a:endParaRPr lang="en-US" sz="2400" dirty="0" smtClean="0">
              <a:cs typeface="+mn-lt"/>
            </a:endParaRPr>
          </a:p>
          <a:p>
            <a:pPr marL="0" indent="0">
              <a:buNone/>
            </a:pPr>
            <a:r>
              <a:rPr lang="en-US" sz="2400">
                <a:cs typeface="+mn-lt"/>
              </a:rPr>
              <a:t>3.    </a:t>
            </a:r>
            <a:r>
              <a:rPr lang="en-US" sz="2400" dirty="0" err="1" smtClean="0">
                <a:cs typeface="+mn-lt"/>
                <a:sym typeface="+mn-ea"/>
              </a:rPr>
              <a:t>Peserta</a:t>
            </a:r>
            <a:r>
              <a:rPr lang="en-US" sz="2400" dirty="0" smtClean="0">
                <a:cs typeface="+mn-lt"/>
                <a:sym typeface="+mn-ea"/>
              </a:rPr>
              <a:t> </a:t>
            </a:r>
            <a:r>
              <a:rPr lang="en-US" sz="2400" dirty="0" err="1" smtClean="0">
                <a:cs typeface="+mn-lt"/>
                <a:sym typeface="+mn-ea"/>
              </a:rPr>
              <a:t>didik</a:t>
            </a:r>
            <a:r>
              <a:rPr lang="en-US" sz="2400" dirty="0" smtClean="0">
                <a:cs typeface="+mn-lt"/>
                <a:sym typeface="+mn-ea"/>
              </a:rPr>
              <a:t> </a:t>
            </a:r>
            <a:r>
              <a:rPr lang="id-ID" sz="2400" dirty="0" smtClean="0">
                <a:cs typeface="+mn-lt"/>
                <a:sym typeface="+mn-ea"/>
              </a:rPr>
              <a:t>mampu</a:t>
            </a:r>
            <a:r>
              <a:rPr lang="en-US" altLang="id-ID" sz="2400" dirty="0" smtClean="0">
                <a:cs typeface="+mn-lt"/>
                <a:sym typeface="+mn-ea"/>
              </a:rPr>
              <a:t> menjelaskan sifat-sifat kutub magnet</a:t>
            </a:r>
          </a:p>
        </p:txBody>
      </p:sp>
      <p:sp>
        <p:nvSpPr>
          <p:cNvPr id="2058" name="WordArt 10" descr="Green marble"/>
          <p:cNvSpPr>
            <a:spLocks noChangeArrowheads="1" noChangeShapeType="1" noTextEdit="1"/>
          </p:cNvSpPr>
          <p:nvPr/>
        </p:nvSpPr>
        <p:spPr bwMode="auto">
          <a:xfrm>
            <a:off x="1259127" y="764381"/>
            <a:ext cx="5545931" cy="6488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kern="10">
              <a:ln w="12700">
                <a:solidFill>
                  <a:srgbClr val="FFFFFF"/>
                </a:solidFill>
                <a:round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1" name="Rectangle 15"/>
          <p:cNvSpPr>
            <a:spLocks noGrp="1" noChangeArrowheads="1"/>
          </p:cNvSpPr>
          <p:nvPr>
            <p:ph type="title"/>
          </p:nvPr>
        </p:nvSpPr>
        <p:spPr>
          <a:xfrm>
            <a:off x="3059907" y="1269207"/>
            <a:ext cx="4941094" cy="631031"/>
          </a:xfrm>
          <a:noFill/>
        </p:spPr>
        <p:txBody>
          <a:bodyPr/>
          <a:lstStyle/>
          <a:p>
            <a:r>
              <a:rPr lang="en-US" altLang="en-US" sz="3600"/>
              <a:t>Asal-usul Kemagnetan</a:t>
            </a:r>
            <a:endParaRPr lang="id-ID" altLang="en-US" sz="3600">
              <a:solidFill>
                <a:schemeClr val="accent1"/>
              </a:solidFill>
            </a:endParaRPr>
          </a:p>
        </p:txBody>
      </p:sp>
      <p:sp>
        <p:nvSpPr>
          <p:cNvPr id="24593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4139565" y="2348865"/>
            <a:ext cx="4566920" cy="3448050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/>
              <a:t>Kata magnet berasal dari kata </a:t>
            </a:r>
            <a:r>
              <a:rPr lang="en-US" altLang="en-US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magnesia,</a:t>
            </a:r>
            <a:r>
              <a:rPr lang="en-US" altLang="en-US" sz="2400"/>
              <a:t> yang merupakan nama suatu daerah di Asia Kecil, dimana ditemukannya </a:t>
            </a:r>
            <a:r>
              <a:rPr lang="en-US" altLang="en-US" sz="2400" i="1"/>
              <a:t>batu besi</a:t>
            </a:r>
            <a:r>
              <a:rPr lang="en-US" altLang="en-US" sz="2400"/>
              <a:t> lebih dari 2000 tahun yang lalu.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Bangsa Cina sudah menggunakan petunjuk arah kompas magnetik dalam pelayaran kira-kira mulai tahun 1200.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24587" name="Picture 11" descr="magnetit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1340" y="724535"/>
            <a:ext cx="2282825" cy="17113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19" descr="img00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79295" y="4004945"/>
            <a:ext cx="2013585" cy="22415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7" name="Picture 21" descr="EM-g1a_400x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295" y="2348865"/>
            <a:ext cx="2303145" cy="172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 animBg="1"/>
      <p:bldP spid="2459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928731" y="5045765"/>
            <a:ext cx="235855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latin typeface="Arial Rounded MT Bold" panose="020F0704030504030204" pitchFamily="34" charset="0"/>
              </a:rPr>
              <a:t>Indikator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6331" y="3790890"/>
            <a:ext cx="2909185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US" sz="20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id-ID" sz="20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03047" y="1936521"/>
            <a:ext cx="29724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Standar Kompetensi :</a:t>
            </a:r>
            <a:endParaRPr lang="en-US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2122" y="2514600"/>
            <a:ext cx="7639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indent="-179705"/>
            <a:r>
              <a:rPr lang="sv-SE" sz="2000" dirty="0">
                <a:solidFill>
                  <a:srgbClr val="0070C0"/>
                </a:solidFill>
              </a:rPr>
              <a:t>3. Memahami pengetahuan (faktual, konseptual, dan prosedural) berdasarkan rasa ingin tahunya tentang ilmu pengetahuan, teknologi, seni, budaya terkait fenomena dan kejadian tampak mata.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4804" y="4191000"/>
            <a:ext cx="800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tabLst>
                <a:tab pos="355600" algn="l"/>
              </a:tabLst>
            </a:pPr>
            <a:r>
              <a:rPr lang="en-US" sz="2000" dirty="0">
                <a:solidFill>
                  <a:srgbClr val="C00000"/>
                </a:solidFill>
              </a:rPr>
              <a:t>3.6 </a:t>
            </a:r>
            <a:r>
              <a:rPr lang="en-US" sz="2000" dirty="0" err="1" smtClean="0">
                <a:solidFill>
                  <a:srgbClr val="C00000"/>
                </a:solidFill>
              </a:rPr>
              <a:t>Memahami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sistem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organisasi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kehidupan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mulai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dari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tingkat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sel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sampai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organisme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dan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komposisi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utama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penyusun</a:t>
            </a:r>
            <a:r>
              <a:rPr lang="en-US" sz="2000" dirty="0">
                <a:solidFill>
                  <a:srgbClr val="C00000"/>
                </a:solidFill>
              </a:rPr>
              <a:t>  sel.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1122" y="1143000"/>
            <a:ext cx="7792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605" indent="-268605" algn="ctr"/>
            <a:r>
              <a:rPr lang="fi-F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Organisasi Kehidupan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2122" y="5486400"/>
            <a:ext cx="789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</a:t>
            </a:r>
            <a:r>
              <a:rPr lang="en-US" sz="2000" dirty="0" err="1" smtClean="0"/>
              <a:t>Membedakan</a:t>
            </a:r>
            <a:r>
              <a:rPr lang="en-US" sz="2000" dirty="0" smtClean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, organ,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organ.</a:t>
            </a:r>
          </a:p>
          <a:p>
            <a:r>
              <a:rPr lang="en-US" sz="2000" dirty="0" smtClean="0"/>
              <a:t>2.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organ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organisme</a:t>
            </a:r>
            <a:r>
              <a:rPr lang="en-US" sz="2000" dirty="0"/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19400" y="410745"/>
            <a:ext cx="237511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 Rounded MT Bold" panose="020F0704030504030204" pitchFamily="34" charset="0"/>
              </a:rPr>
              <a:t>Materi</a:t>
            </a:r>
            <a:r>
              <a:rPr lang="en-US" sz="2400" dirty="0" smtClean="0">
                <a:latin typeface="Arial Rounded MT Bold" panose="020F0704030504030204" pitchFamily="34" charset="0"/>
              </a:rPr>
              <a:t> :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50" grpId="0" animBg="1"/>
      <p:bldP spid="51" grpId="0"/>
      <p:bldP spid="29" grpId="0"/>
      <p:bldP spid="33" grpId="0"/>
      <p:bldP spid="34" grpId="0"/>
      <p:bldP spid="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asil gambar untuk diagram fraye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62" y="1065217"/>
            <a:ext cx="6397534" cy="46340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65018" y="2353199"/>
            <a:ext cx="2033283" cy="1864819"/>
          </a:xfrm>
        </p:spPr>
        <p:txBody>
          <a:bodyPr/>
          <a:lstStyle/>
          <a:p>
            <a:r>
              <a:rPr lang="en-US" dirty="0" smtClean="0"/>
              <a:t>Diagram</a:t>
            </a:r>
            <a:br>
              <a:rPr lang="en-US" dirty="0" smtClean="0"/>
            </a:br>
            <a:r>
              <a:rPr lang="en-US" dirty="0" err="1" smtClean="0"/>
              <a:t>Frayer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Magnet</a:t>
            </a:r>
            <a:endParaRPr lang="en-US" dirty="0"/>
          </a:p>
        </p:txBody>
      </p:sp>
      <p:sp>
        <p:nvSpPr>
          <p:cNvPr id="9" name="TextBox 3"/>
          <p:cNvSpPr txBox="1"/>
          <p:nvPr/>
        </p:nvSpPr>
        <p:spPr>
          <a:xfrm>
            <a:off x="827405" y="1988820"/>
            <a:ext cx="1925955" cy="12649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Benda yang dapat menarik benda logam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41597" y="1457135"/>
            <a:ext cx="1311896" cy="2934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12950" y="3080906"/>
            <a:ext cx="1734359" cy="6026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7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endParaRPr lang="en-US" sz="105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4260215" y="1844675"/>
            <a:ext cx="2142490" cy="1600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400" kern="1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Terbuat dari logam, memiliki 2 kutub (utara dan selatan)</a:t>
            </a:r>
            <a:endParaRPr lang="en-US" sz="1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400" kern="1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Kutub yang senama akan tolak menolak sedangkan </a:t>
            </a:r>
            <a:endParaRPr lang="en-US" sz="1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400" kern="1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kutub yang tidak senama </a:t>
            </a:r>
            <a:endParaRPr lang="en-US" sz="1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400" kern="1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 Tarik menarik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260271" y="1466469"/>
            <a:ext cx="2176829" cy="2633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KARAKTERISTIK</a:t>
            </a:r>
            <a:endParaRPr lang="en-US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41597" y="3615003"/>
            <a:ext cx="1685967" cy="317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BENDA YANG DITARIK</a:t>
            </a:r>
            <a:endParaRPr lang="en-US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860425" y="4262120"/>
            <a:ext cx="2455545" cy="88773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Clip kertas, isi strapler, sendok stemless steel, paku besi, alumunium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3844637" y="4270636"/>
            <a:ext cx="2303490" cy="930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Pensil kayu, penggaris plastic, cincin emas, kawat tembaga, penghapus karet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779815" y="3621232"/>
            <a:ext cx="1677830" cy="5344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BENDA YANG TIDAK DITARIK</a:t>
            </a:r>
            <a:endParaRPr lang="en-US" sz="105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9738" y="2294335"/>
            <a:ext cx="3833813" cy="3086100"/>
          </a:xfrm>
        </p:spPr>
        <p:txBody>
          <a:bodyPr/>
          <a:lstStyle/>
          <a:p>
            <a:r>
              <a:rPr lang="en-US" altLang="en-US" sz="2100"/>
              <a:t>Kutub magnet adalah ujung-ujung magnet yang mempunyai gaya tarik atau gaya tolak terbesar.</a:t>
            </a:r>
          </a:p>
          <a:p>
            <a:r>
              <a:rPr lang="en-US" altLang="en-US" sz="2100"/>
              <a:t>Setiap magnet selalu mempunyai dua buah kutub, yaitu kutub utara ( </a:t>
            </a:r>
            <a:r>
              <a:rPr lang="en-US" altLang="en-US" sz="2100">
                <a:solidFill>
                  <a:srgbClr val="FF3300"/>
                </a:solidFill>
              </a:rPr>
              <a:t>N</a:t>
            </a:r>
            <a:r>
              <a:rPr lang="en-US" altLang="en-US" sz="2100"/>
              <a:t> )dan kutub selatan ( </a:t>
            </a:r>
            <a:r>
              <a:rPr lang="en-US" altLang="en-US" sz="2100">
                <a:solidFill>
                  <a:srgbClr val="003399"/>
                </a:solidFill>
              </a:rPr>
              <a:t>S </a:t>
            </a:r>
            <a:r>
              <a:rPr lang="en-US" altLang="en-US" sz="2100"/>
              <a:t>).</a:t>
            </a:r>
            <a:endParaRPr lang="id-ID" altLang="en-US" sz="2100"/>
          </a:p>
        </p:txBody>
      </p:sp>
      <p:pic>
        <p:nvPicPr>
          <p:cNvPr id="72708" name="Picture 4" descr="f21004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36395" y="2628900"/>
            <a:ext cx="2375297" cy="193476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3" name="Picture 9" descr="compass2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1160860"/>
            <a:ext cx="890588" cy="8905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2447925" y="1162051"/>
            <a:ext cx="5257800" cy="114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n-US" altLang="en-US" sz="3150"/>
              <a:t>Magnet Memiliki Dua Kutub</a:t>
            </a:r>
            <a:endParaRPr lang="id-ID" altLang="en-US" sz="330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  <p:bldP spid="72721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871663" y="857251"/>
            <a:ext cx="5368529" cy="1059656"/>
          </a:xfrm>
        </p:spPr>
        <p:txBody>
          <a:bodyPr/>
          <a:lstStyle/>
          <a:p>
            <a:pPr algn="ctr"/>
            <a:r>
              <a:rPr lang="en-US" altLang="en-US"/>
              <a:t>Sifat-sifat Kutub Magnet</a:t>
            </a:r>
            <a:endParaRPr lang="id-ID" altLang="en-US"/>
          </a:p>
        </p:txBody>
      </p:sp>
      <p:pic>
        <p:nvPicPr>
          <p:cNvPr id="80900" name="Picture 4" descr="gambartari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09738" y="2187179"/>
            <a:ext cx="2942035" cy="14859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2" name="Picture 6" descr="gambartola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33926" y="2187179"/>
            <a:ext cx="2942035" cy="14859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6" name="Picture 10" descr="tarikmagnet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195513" y="4185047"/>
            <a:ext cx="2228850" cy="14859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614726" y="3830717"/>
            <a:ext cx="3132534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50" b="1"/>
              <a:t>Kutub tidak senama tarik menarik</a:t>
            </a:r>
            <a:endParaRPr lang="id-ID" altLang="en-US" sz="1350" b="1"/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4951095" y="3830955"/>
            <a:ext cx="3118961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50" b="1">
                <a:solidFill>
                  <a:schemeClr val="tx1"/>
                </a:solidFill>
              </a:rPr>
              <a:t>Kutub  senama tolak menolak</a:t>
            </a:r>
          </a:p>
        </p:txBody>
      </p:sp>
      <p:pic>
        <p:nvPicPr>
          <p:cNvPr id="80908" name="Picture 12" descr="tolak magnet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112544" y="4238625"/>
            <a:ext cx="2228850" cy="14859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04" grpId="0" bldLvl="0" animBg="1"/>
      <p:bldP spid="8090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</a:rPr>
              <a:t>Organisasi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</a:rPr>
              <a:t>kehidupan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</a:rPr>
              <a:t>tersusun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</a:rPr>
              <a:t>dari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</a:rPr>
              <a:t>sel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</a:rPr>
              <a:t>jaringan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, organ,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</a:rPr>
              <a:t>sistem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 organ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</a:rPr>
              <a:t>hingga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</a:rPr>
              <a:t>organisme</a:t>
            </a:r>
            <a:r>
              <a:rPr lang="en-US" sz="21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2100" b="1" dirty="0"/>
              <a:t>A. SEL</a:t>
            </a:r>
          </a:p>
          <a:p>
            <a:pPr marL="273050" indent="0">
              <a:buNone/>
            </a:pPr>
            <a:r>
              <a:rPr lang="en-US" sz="2100" dirty="0" err="1">
                <a:solidFill>
                  <a:srgbClr val="002060"/>
                </a:solidFill>
              </a:rPr>
              <a:t>Sel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merupakan</a:t>
            </a:r>
            <a:r>
              <a:rPr lang="en-US" sz="2100" dirty="0">
                <a:solidFill>
                  <a:srgbClr val="002060"/>
                </a:solidFill>
              </a:rPr>
              <a:t> unit </a:t>
            </a:r>
            <a:r>
              <a:rPr lang="en-US" sz="2100" dirty="0" err="1">
                <a:solidFill>
                  <a:srgbClr val="002060"/>
                </a:solidFill>
              </a:rPr>
              <a:t>struktural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dan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fungsional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terkecil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pada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makhluk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hidup</a:t>
            </a:r>
            <a:r>
              <a:rPr lang="en-US" sz="2100" dirty="0">
                <a:solidFill>
                  <a:srgbClr val="002060"/>
                </a:solidFill>
              </a:rPr>
              <a:t>. </a:t>
            </a:r>
            <a:r>
              <a:rPr lang="en-US" sz="2100" dirty="0" err="1">
                <a:solidFill>
                  <a:srgbClr val="002060"/>
                </a:solidFill>
              </a:rPr>
              <a:t>Sel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sebagai</a:t>
            </a:r>
            <a:r>
              <a:rPr lang="en-US" sz="2100" dirty="0">
                <a:solidFill>
                  <a:srgbClr val="002060"/>
                </a:solidFill>
              </a:rPr>
              <a:t> unit </a:t>
            </a:r>
            <a:r>
              <a:rPr lang="en-US" sz="2100" dirty="0" err="1">
                <a:solidFill>
                  <a:srgbClr val="002060"/>
                </a:solidFill>
              </a:rPr>
              <a:t>struktural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terkecil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bermakna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bahwa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sel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merupakan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penyusun</a:t>
            </a:r>
            <a:r>
              <a:rPr lang="en-US" sz="2100" dirty="0">
                <a:solidFill>
                  <a:srgbClr val="002060"/>
                </a:solidFill>
              </a:rPr>
              <a:t> yang </a:t>
            </a:r>
            <a:r>
              <a:rPr lang="en-US" sz="2100" dirty="0" err="1">
                <a:solidFill>
                  <a:srgbClr val="002060"/>
                </a:solidFill>
              </a:rPr>
              <a:t>mendasar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bagi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tubuh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makhluk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hidup</a:t>
            </a:r>
            <a:r>
              <a:rPr lang="en-US" sz="2100" dirty="0">
                <a:solidFill>
                  <a:srgbClr val="002060"/>
                </a:solidFill>
              </a:rPr>
              <a:t>. </a:t>
            </a:r>
            <a:r>
              <a:rPr lang="en-US" sz="2100" dirty="0" err="1">
                <a:solidFill>
                  <a:srgbClr val="002060"/>
                </a:solidFill>
              </a:rPr>
              <a:t>Setiap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sel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tersusun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atas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berbagai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bagian</a:t>
            </a:r>
            <a:r>
              <a:rPr lang="en-US" sz="2100" dirty="0">
                <a:solidFill>
                  <a:srgbClr val="002060"/>
                </a:solidFill>
              </a:rPr>
              <a:t>, </a:t>
            </a:r>
            <a:r>
              <a:rPr lang="en-US" sz="2100" dirty="0" err="1">
                <a:solidFill>
                  <a:srgbClr val="002060"/>
                </a:solidFill>
              </a:rPr>
              <a:t>yaitu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membran</a:t>
            </a:r>
            <a:r>
              <a:rPr lang="en-US" sz="2100" dirty="0">
                <a:solidFill>
                  <a:srgbClr val="002060"/>
                </a:solidFill>
              </a:rPr>
              <a:t> plasma, </a:t>
            </a:r>
            <a:r>
              <a:rPr lang="en-US" sz="2100" dirty="0" err="1">
                <a:solidFill>
                  <a:srgbClr val="002060"/>
                </a:solidFill>
              </a:rPr>
              <a:t>inti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sel</a:t>
            </a:r>
            <a:r>
              <a:rPr lang="en-US" sz="2100" dirty="0">
                <a:solidFill>
                  <a:srgbClr val="002060"/>
                </a:solidFill>
              </a:rPr>
              <a:t> (</a:t>
            </a:r>
            <a:r>
              <a:rPr lang="en-US" sz="2100" dirty="0" err="1">
                <a:solidFill>
                  <a:srgbClr val="002060"/>
                </a:solidFill>
              </a:rPr>
              <a:t>nukleus</a:t>
            </a:r>
            <a:r>
              <a:rPr lang="en-US" sz="2100" dirty="0">
                <a:solidFill>
                  <a:srgbClr val="002060"/>
                </a:solidFill>
              </a:rPr>
              <a:t>), </a:t>
            </a:r>
            <a:r>
              <a:rPr lang="en-US" sz="2100" dirty="0" err="1">
                <a:solidFill>
                  <a:srgbClr val="002060"/>
                </a:solidFill>
              </a:rPr>
              <a:t>sitoplasma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dan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organel</a:t>
            </a:r>
            <a:r>
              <a:rPr lang="en-US" sz="2100" dirty="0">
                <a:solidFill>
                  <a:srgbClr val="002060"/>
                </a:solidFill>
              </a:rPr>
              <a:t> sel. </a:t>
            </a:r>
            <a:r>
              <a:rPr lang="en-US" sz="2100" dirty="0" err="1">
                <a:solidFill>
                  <a:srgbClr val="002060"/>
                </a:solidFill>
              </a:rPr>
              <a:t>Pada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makhluk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hidup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multiseluler</a:t>
            </a:r>
            <a:r>
              <a:rPr lang="en-US" sz="2100" dirty="0">
                <a:solidFill>
                  <a:srgbClr val="002060"/>
                </a:solidFill>
              </a:rPr>
              <a:t>, </a:t>
            </a:r>
            <a:r>
              <a:rPr lang="en-US" sz="2100" dirty="0" err="1">
                <a:solidFill>
                  <a:srgbClr val="002060"/>
                </a:solidFill>
              </a:rPr>
              <a:t>sel-sel</a:t>
            </a:r>
            <a:r>
              <a:rPr lang="en-US" sz="2100" dirty="0">
                <a:solidFill>
                  <a:srgbClr val="002060"/>
                </a:solidFill>
              </a:rPr>
              <a:t> yang </a:t>
            </a:r>
            <a:r>
              <a:rPr lang="en-US" sz="2100" dirty="0" err="1">
                <a:solidFill>
                  <a:srgbClr val="002060"/>
                </a:solidFill>
              </a:rPr>
              <a:t>memiliki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bentuk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serupa</a:t>
            </a:r>
            <a:r>
              <a:rPr lang="en-US" sz="2100" dirty="0">
                <a:solidFill>
                  <a:srgbClr val="002060"/>
                </a:solidFill>
              </a:rPr>
              <a:t>, </a:t>
            </a:r>
            <a:r>
              <a:rPr lang="en-US" sz="2100" dirty="0" err="1">
                <a:solidFill>
                  <a:srgbClr val="002060"/>
                </a:solidFill>
              </a:rPr>
              <a:t>berkumpul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bersama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dan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menjalankan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satu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fungsi</a:t>
            </a:r>
            <a:r>
              <a:rPr lang="en-US" sz="2100" dirty="0">
                <a:solidFill>
                  <a:srgbClr val="002060"/>
                </a:solidFill>
              </a:rPr>
              <a:t> yang </a:t>
            </a:r>
            <a:r>
              <a:rPr lang="en-US" sz="2100" dirty="0" err="1">
                <a:solidFill>
                  <a:srgbClr val="002060"/>
                </a:solidFill>
              </a:rPr>
              <a:t>sama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maka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akan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membentuk</a:t>
            </a:r>
            <a:r>
              <a:rPr lang="en-US" sz="2100" dirty="0">
                <a:solidFill>
                  <a:srgbClr val="002060"/>
                </a:solidFill>
              </a:rPr>
              <a:t> </a:t>
            </a:r>
            <a:r>
              <a:rPr lang="en-US" sz="2100" b="1" dirty="0" err="1">
                <a:solidFill>
                  <a:srgbClr val="002060"/>
                </a:solidFill>
              </a:rPr>
              <a:t>jaringan</a:t>
            </a:r>
            <a:r>
              <a:rPr lang="en-US" sz="2100" dirty="0">
                <a:solidFill>
                  <a:srgbClr val="002060"/>
                </a:solidFill>
              </a:rPr>
              <a:t>. </a:t>
            </a:r>
            <a:r>
              <a:rPr lang="en-US" sz="2100" dirty="0" err="1">
                <a:solidFill>
                  <a:srgbClr val="002060"/>
                </a:solidFill>
              </a:rPr>
              <a:t>Jaringan-jaringan</a:t>
            </a:r>
            <a:r>
              <a:rPr lang="en-US" sz="2100" dirty="0">
                <a:solidFill>
                  <a:srgbClr val="002060"/>
                </a:solidFill>
              </a:rPr>
              <a:t> yang </a:t>
            </a:r>
            <a:r>
              <a:rPr lang="en-US" sz="2100" dirty="0" err="1">
                <a:solidFill>
                  <a:srgbClr val="002060"/>
                </a:solidFill>
              </a:rPr>
              <a:t>berbeda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kemudian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akan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menyusun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suatu</a:t>
            </a:r>
            <a:r>
              <a:rPr lang="en-US" sz="2100" dirty="0">
                <a:solidFill>
                  <a:srgbClr val="002060"/>
                </a:solidFill>
              </a:rPr>
              <a:t> </a:t>
            </a:r>
            <a:r>
              <a:rPr lang="en-US" sz="2100" b="1" dirty="0">
                <a:solidFill>
                  <a:srgbClr val="002060"/>
                </a:solidFill>
              </a:rPr>
              <a:t>organ</a:t>
            </a:r>
            <a:r>
              <a:rPr lang="en-US" sz="2100" dirty="0">
                <a:solidFill>
                  <a:srgbClr val="002060"/>
                </a:solidFill>
              </a:rPr>
              <a:t> yang </a:t>
            </a:r>
            <a:r>
              <a:rPr lang="en-US" sz="2100" dirty="0" err="1">
                <a:solidFill>
                  <a:srgbClr val="002060"/>
                </a:solidFill>
              </a:rPr>
              <a:t>memiliki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fungsi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tertentu</a:t>
            </a:r>
            <a:r>
              <a:rPr lang="en-US" sz="2100" dirty="0">
                <a:solidFill>
                  <a:srgbClr val="002060"/>
                </a:solidFill>
              </a:rPr>
              <a:t>. Organ-organ yang </a:t>
            </a:r>
            <a:r>
              <a:rPr lang="en-US" sz="2100" dirty="0" err="1">
                <a:solidFill>
                  <a:srgbClr val="002060"/>
                </a:solidFill>
              </a:rPr>
              <a:t>berbeda</a:t>
            </a:r>
            <a:r>
              <a:rPr lang="en-US" sz="2100" dirty="0">
                <a:solidFill>
                  <a:srgbClr val="002060"/>
                </a:solidFill>
              </a:rPr>
              <a:t>, yang </a:t>
            </a:r>
            <a:r>
              <a:rPr lang="en-US" sz="2100" dirty="0" err="1">
                <a:solidFill>
                  <a:srgbClr val="002060"/>
                </a:solidFill>
              </a:rPr>
              <a:t>bekerja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bersama-sama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akan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membentuk</a:t>
            </a:r>
            <a:r>
              <a:rPr lang="en-US" sz="2100" dirty="0">
                <a:solidFill>
                  <a:srgbClr val="002060"/>
                </a:solidFill>
              </a:rPr>
              <a:t> </a:t>
            </a:r>
            <a:r>
              <a:rPr lang="en-US" sz="2100" b="1" dirty="0" err="1">
                <a:solidFill>
                  <a:srgbClr val="002060"/>
                </a:solidFill>
              </a:rPr>
              <a:t>sistem</a:t>
            </a:r>
            <a:r>
              <a:rPr lang="en-US" sz="2100" b="1" dirty="0">
                <a:solidFill>
                  <a:srgbClr val="002060"/>
                </a:solidFill>
              </a:rPr>
              <a:t> organ</a:t>
            </a:r>
            <a:r>
              <a:rPr lang="en-US" sz="21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100" b="1" dirty="0" smtClean="0"/>
              <a:t>B. JARINGAN</a:t>
            </a:r>
            <a:r>
              <a:rPr lang="en-US" sz="2100" dirty="0"/>
              <a:t> </a:t>
            </a:r>
            <a:endParaRPr lang="en-US" sz="2100" dirty="0" smtClean="0"/>
          </a:p>
          <a:p>
            <a:pPr marL="273050" indent="0">
              <a:buNone/>
            </a:pPr>
            <a:r>
              <a:rPr lang="en-US" sz="2100" dirty="0" err="1" smtClean="0">
                <a:solidFill>
                  <a:srgbClr val="FF0000"/>
                </a:solidFill>
              </a:rPr>
              <a:t>Sel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yang </a:t>
            </a:r>
            <a:r>
              <a:rPr lang="en-US" sz="2100" dirty="0" err="1">
                <a:solidFill>
                  <a:srgbClr val="FF0000"/>
                </a:solidFill>
              </a:rPr>
              <a:t>memiliki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bentuk</a:t>
            </a:r>
            <a:r>
              <a:rPr lang="en-US" sz="2100" dirty="0">
                <a:solidFill>
                  <a:srgbClr val="FF0000"/>
                </a:solidFill>
              </a:rPr>
              <a:t>, </a:t>
            </a:r>
            <a:r>
              <a:rPr lang="en-US" sz="2100" dirty="0" err="1">
                <a:solidFill>
                  <a:srgbClr val="FF0000"/>
                </a:solidFill>
              </a:rPr>
              <a:t>fungsi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dan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sifat</a:t>
            </a:r>
            <a:r>
              <a:rPr lang="en-US" sz="2100" dirty="0">
                <a:solidFill>
                  <a:srgbClr val="FF0000"/>
                </a:solidFill>
              </a:rPr>
              <a:t> yang </a:t>
            </a:r>
            <a:r>
              <a:rPr lang="en-US" sz="2100" dirty="0" err="1">
                <a:solidFill>
                  <a:srgbClr val="FF0000"/>
                </a:solidFill>
              </a:rPr>
              <a:t>sama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akan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membentuk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jaringan</a:t>
            </a:r>
            <a:r>
              <a:rPr lang="en-US" sz="2100" dirty="0">
                <a:solidFill>
                  <a:srgbClr val="FF0000"/>
                </a:solidFill>
              </a:rPr>
              <a:t>. </a:t>
            </a:r>
            <a:r>
              <a:rPr lang="en-US" sz="2100" dirty="0" err="1">
                <a:solidFill>
                  <a:srgbClr val="FF0000"/>
                </a:solidFill>
              </a:rPr>
              <a:t>Dalam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hal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ini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akan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dibahas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mengenai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jaringan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tumbuhan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dan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jaringan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hewan</a:t>
            </a:r>
            <a:r>
              <a:rPr lang="en-US" sz="21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821363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Organ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5305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gabungan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terorganisasi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dibahas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tumbuhan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hewan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Organ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gabungan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memegang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perananyang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menjalankan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fungsinya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" indent="0"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Organisme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0">
              <a:buNone/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bekerjasama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menopang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organisme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dasarnya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keberlangsungan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organisme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 yang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lain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928731" y="5045765"/>
            <a:ext cx="235855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latin typeface="Arial Rounded MT Bold" panose="020F0704030504030204" pitchFamily="34" charset="0"/>
              </a:rPr>
              <a:t>Indikator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00450" y="3733800"/>
            <a:ext cx="2909185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US" sz="20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id-ID" sz="20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03047" y="1936521"/>
            <a:ext cx="29724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Standar Kompetensi :</a:t>
            </a:r>
            <a:endParaRPr lang="en-US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2122" y="2514600"/>
            <a:ext cx="7639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indent="-179705"/>
            <a:r>
              <a:rPr lang="sv-SE" sz="2000" dirty="0">
                <a:solidFill>
                  <a:srgbClr val="0070C0"/>
                </a:solidFill>
              </a:rPr>
              <a:t>3. Memahami pengetahuan (faktual, konseptual, dan prosedural) berdasarkan rasa ingin tahunya tentang ilmu pengetahuan, teknologi, seni, budaya terkait fenomena dan kejadian tampak mata.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4804" y="4191000"/>
            <a:ext cx="800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tabLst>
                <a:tab pos="355600" algn="l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3.7. </a:t>
            </a:r>
            <a:r>
              <a:rPr lang="en-US" sz="2000" dirty="0" err="1">
                <a:solidFill>
                  <a:srgbClr val="FF0000"/>
                </a:solidFill>
              </a:rPr>
              <a:t>Menganalisis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interaksi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antara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makhluk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hidup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lingkungannya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serta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dinamika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populasi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akibat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interaksi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tersebut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1122" y="1143000"/>
            <a:ext cx="7792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605" indent="-268605" algn="ctr"/>
            <a:r>
              <a:rPr lang="fi-FI" sz="3200" b="1" dirty="0">
                <a:solidFill>
                  <a:srgbClr val="FF0000"/>
                </a:solidFill>
              </a:rPr>
              <a:t>Interaksi Makhluk Hidup dengan Lingkungan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2122" y="5486400"/>
            <a:ext cx="789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komponen</a:t>
            </a:r>
            <a:r>
              <a:rPr lang="en-US" sz="2000" dirty="0"/>
              <a:t>- </a:t>
            </a:r>
            <a:r>
              <a:rPr lang="en-US" sz="2000" dirty="0" err="1"/>
              <a:t>komponennya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Menjelaskan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ketergantungan</a:t>
            </a:r>
            <a:r>
              <a:rPr lang="en-US" sz="2000" dirty="0"/>
              <a:t> </a:t>
            </a:r>
            <a:r>
              <a:rPr lang="en-US" sz="2000" dirty="0" err="1"/>
              <a:t>makhluk</a:t>
            </a:r>
            <a:r>
              <a:rPr lang="en-US" sz="2000" dirty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819400" y="410745"/>
            <a:ext cx="237511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 Rounded MT Bold" panose="020F0704030504030204" pitchFamily="34" charset="0"/>
              </a:rPr>
              <a:t>Materi</a:t>
            </a:r>
            <a:r>
              <a:rPr lang="en-US" sz="2400" dirty="0" smtClean="0">
                <a:latin typeface="Arial Rounded MT Bold" panose="020F0704030504030204" pitchFamily="34" charset="0"/>
              </a:rPr>
              <a:t> :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50" grpId="0" animBg="1"/>
      <p:bldP spid="51" grpId="0"/>
      <p:bldP spid="29" grpId="0"/>
      <p:bldP spid="33" grpId="0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fontAlgn="base"/>
            <a:r>
              <a:rPr lang="en-US" sz="2200" dirty="0" err="1">
                <a:solidFill>
                  <a:srgbClr val="FF0000"/>
                </a:solidFill>
              </a:rPr>
              <a:t>Ekosistem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adalah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hubungan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timbal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balik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antara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makhluk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hidup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dengan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lingkungannya</a:t>
            </a:r>
            <a:r>
              <a:rPr lang="en-US" sz="2200" dirty="0">
                <a:solidFill>
                  <a:srgbClr val="FF0000"/>
                </a:solidFill>
              </a:rPr>
              <a:t>. </a:t>
            </a:r>
            <a:r>
              <a:rPr lang="en-US" sz="2200" dirty="0" err="1">
                <a:solidFill>
                  <a:srgbClr val="FF0000"/>
                </a:solidFill>
              </a:rPr>
              <a:t>Ekosistem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disusun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oleh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komponen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biotik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berupa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makhluk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hidup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dan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komponen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abiotik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</a:p>
          <a:p>
            <a:pPr fontAlgn="base"/>
            <a:r>
              <a:rPr lang="en-US" sz="2200" dirty="0" err="1">
                <a:solidFill>
                  <a:srgbClr val="7030A0"/>
                </a:solidFill>
              </a:rPr>
              <a:t>Setiap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makhluk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hidup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menempati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tempat</a:t>
            </a:r>
            <a:r>
              <a:rPr lang="en-US" sz="2200" dirty="0">
                <a:solidFill>
                  <a:srgbClr val="7030A0"/>
                </a:solidFill>
              </a:rPr>
              <a:t> yang </a:t>
            </a:r>
            <a:r>
              <a:rPr lang="en-US" sz="2200" dirty="0" err="1">
                <a:solidFill>
                  <a:srgbClr val="7030A0"/>
                </a:solidFill>
              </a:rPr>
              <a:t>sesuai</a:t>
            </a:r>
            <a:r>
              <a:rPr lang="en-US" sz="2200" dirty="0">
                <a:solidFill>
                  <a:srgbClr val="7030A0"/>
                </a:solidFill>
              </a:rPr>
              <a:t> yang </a:t>
            </a:r>
            <a:r>
              <a:rPr lang="en-US" sz="2200" dirty="0" err="1">
                <a:solidFill>
                  <a:srgbClr val="7030A0"/>
                </a:solidFill>
              </a:rPr>
              <a:t>disebut</a:t>
            </a:r>
            <a:r>
              <a:rPr lang="en-US" sz="2200" dirty="0">
                <a:solidFill>
                  <a:srgbClr val="7030A0"/>
                </a:solidFill>
              </a:rPr>
              <a:t> habitat. </a:t>
            </a:r>
            <a:r>
              <a:rPr lang="en-US" sz="2200" dirty="0" err="1">
                <a:solidFill>
                  <a:srgbClr val="7030A0"/>
                </a:solidFill>
              </a:rPr>
              <a:t>Setiap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makhluk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hidup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juga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mempunyai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peranan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tertentu</a:t>
            </a:r>
            <a:r>
              <a:rPr lang="en-US" sz="2200" dirty="0">
                <a:solidFill>
                  <a:srgbClr val="7030A0"/>
                </a:solidFill>
              </a:rPr>
              <a:t> yang </a:t>
            </a:r>
            <a:r>
              <a:rPr lang="en-US" sz="2200" dirty="0" err="1">
                <a:solidFill>
                  <a:srgbClr val="7030A0"/>
                </a:solidFill>
              </a:rPr>
              <a:t>disebut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nisia</a:t>
            </a:r>
            <a:r>
              <a:rPr lang="en-US" sz="2200" dirty="0">
                <a:solidFill>
                  <a:srgbClr val="7030A0"/>
                </a:solidFill>
              </a:rPr>
              <a:t>. </a:t>
            </a:r>
            <a:r>
              <a:rPr lang="en-US" sz="2200" dirty="0" err="1">
                <a:solidFill>
                  <a:srgbClr val="7030A0"/>
                </a:solidFill>
              </a:rPr>
              <a:t>Dalam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ekosistem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terdapat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tingkatan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trofik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komponen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biotik</a:t>
            </a:r>
            <a:r>
              <a:rPr lang="en-US" sz="2200" dirty="0">
                <a:solidFill>
                  <a:srgbClr val="7030A0"/>
                </a:solidFill>
              </a:rPr>
              <a:t>, </a:t>
            </a:r>
            <a:r>
              <a:rPr lang="en-US" sz="2200" dirty="0" err="1">
                <a:solidFill>
                  <a:srgbClr val="7030A0"/>
                </a:solidFill>
              </a:rPr>
              <a:t>yaitu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ada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organisme</a:t>
            </a:r>
            <a:r>
              <a:rPr lang="en-US" sz="2200" dirty="0">
                <a:solidFill>
                  <a:srgbClr val="7030A0"/>
                </a:solidFill>
              </a:rPr>
              <a:t> yang </a:t>
            </a:r>
            <a:r>
              <a:rPr lang="en-US" sz="2200" dirty="0" err="1">
                <a:solidFill>
                  <a:srgbClr val="7030A0"/>
                </a:solidFill>
              </a:rPr>
              <a:t>berperan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sebagai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produsen</a:t>
            </a:r>
            <a:r>
              <a:rPr lang="en-US" sz="2200" dirty="0">
                <a:solidFill>
                  <a:srgbClr val="7030A0"/>
                </a:solidFill>
              </a:rPr>
              <a:t>, </a:t>
            </a:r>
            <a:r>
              <a:rPr lang="en-US" sz="2200" dirty="0" err="1">
                <a:solidFill>
                  <a:srgbClr val="7030A0"/>
                </a:solidFill>
              </a:rPr>
              <a:t>konsumen</a:t>
            </a:r>
            <a:r>
              <a:rPr lang="en-US" sz="2200" dirty="0">
                <a:solidFill>
                  <a:srgbClr val="7030A0"/>
                </a:solidFill>
              </a:rPr>
              <a:t> primer, </a:t>
            </a:r>
            <a:r>
              <a:rPr lang="en-US" sz="2200" dirty="0" err="1">
                <a:solidFill>
                  <a:srgbClr val="7030A0"/>
                </a:solidFill>
              </a:rPr>
              <a:t>konsumen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sekunder</a:t>
            </a:r>
            <a:r>
              <a:rPr lang="en-US" sz="2200" dirty="0">
                <a:solidFill>
                  <a:srgbClr val="7030A0"/>
                </a:solidFill>
              </a:rPr>
              <a:t>, </a:t>
            </a:r>
            <a:r>
              <a:rPr lang="en-US" sz="2200" dirty="0" err="1">
                <a:solidFill>
                  <a:srgbClr val="7030A0"/>
                </a:solidFill>
              </a:rPr>
              <a:t>konsumen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tersier</a:t>
            </a:r>
            <a:r>
              <a:rPr lang="en-US" sz="2200" dirty="0">
                <a:solidFill>
                  <a:srgbClr val="7030A0"/>
                </a:solidFill>
              </a:rPr>
              <a:t>, </a:t>
            </a:r>
            <a:r>
              <a:rPr lang="en-US" sz="2200" dirty="0" err="1">
                <a:solidFill>
                  <a:srgbClr val="7030A0"/>
                </a:solidFill>
              </a:rPr>
              <a:t>konsumen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puncak</a:t>
            </a:r>
            <a:r>
              <a:rPr lang="en-US" sz="2200" dirty="0">
                <a:solidFill>
                  <a:srgbClr val="7030A0"/>
                </a:solidFill>
              </a:rPr>
              <a:t>, </a:t>
            </a:r>
            <a:r>
              <a:rPr lang="en-US" sz="2200" dirty="0" err="1">
                <a:solidFill>
                  <a:srgbClr val="7030A0"/>
                </a:solidFill>
              </a:rPr>
              <a:t>dan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pengurai</a:t>
            </a:r>
            <a:r>
              <a:rPr lang="en-US" sz="2200" dirty="0">
                <a:solidFill>
                  <a:srgbClr val="7030A0"/>
                </a:solidFill>
              </a:rPr>
              <a:t>.</a:t>
            </a:r>
          </a:p>
          <a:p>
            <a:pPr fontAlgn="base"/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Dalam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ekosistem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terdapat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tingkatan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organisasi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makhluk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hidup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penyusunnya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Individu-individu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sejenis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menyusun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populasi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beberapa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populasi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makhluk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hidup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berinteraksi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lingkungan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membentuk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komunitas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Komunitas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lingkungannya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membentuk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suatu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ekosistem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Beberapa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ekosistem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membentuk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bioma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keseluruhan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bioma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ekosistem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bumi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menyusun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biosfer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821363"/>
          </a:xfrm>
        </p:spPr>
        <p:txBody>
          <a:bodyPr>
            <a:normAutofit fontScale="92500" lnSpcReduction="10000"/>
          </a:bodyPr>
          <a:lstStyle/>
          <a:p>
            <a:pPr marL="355600" lvl="8" indent="-260350" fontAlgn="base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Di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ekosistem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seimbang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komponen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penyusun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ekosistem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selalu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berada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komposisi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seimbang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Ekosistem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bersifat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dinamis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selalu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mengalami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perubahan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Perubahan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suatu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ekosistem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menuju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keseimbangan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jangka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waktu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yang lama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disebut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suksesi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</a:p>
          <a:p>
            <a:pPr fontAlgn="base"/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Komponen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penyusun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ekosistem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selalu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berinteraksi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baik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sesama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komponen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biotik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maupun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antara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komponen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biotik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dengan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komponen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abiotik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Interaksi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ini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membentuk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jaring-jaring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kehidupan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yang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terdiri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dari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rantai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makanan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jaring-jaring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kehidupan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dan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piramida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makanan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fontAlgn="base"/>
            <a:r>
              <a:rPr lang="en-US" dirty="0" err="1">
                <a:solidFill>
                  <a:srgbClr val="00B050"/>
                </a:solidFill>
                <a:latin typeface="Arial Narrow" panose="020B0606020202030204" pitchFamily="34" charset="0"/>
              </a:rPr>
              <a:t>Hubungan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 Narrow" panose="020B0606020202030204" pitchFamily="34" charset="0"/>
              </a:rPr>
              <a:t>antarorganisme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 Narrow" panose="020B0606020202030204" pitchFamily="34" charset="0"/>
              </a:rPr>
              <a:t>dalam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 Narrow" panose="020B0606020202030204" pitchFamily="34" charset="0"/>
              </a:rPr>
              <a:t>suatu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 Narrow" panose="020B0606020202030204" pitchFamily="34" charset="0"/>
              </a:rPr>
              <a:t>ekosistem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 Narrow" panose="020B0606020202030204" pitchFamily="34" charset="0"/>
              </a:rPr>
              <a:t>dapat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 Narrow" panose="020B0606020202030204" pitchFamily="34" charset="0"/>
              </a:rPr>
              <a:t>berupa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 Narrow" panose="020B0606020202030204" pitchFamily="34" charset="0"/>
              </a:rPr>
              <a:t>hubungan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 Narrow" panose="020B0606020202030204" pitchFamily="34" charset="0"/>
              </a:rPr>
              <a:t>netral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 Narrow" panose="020B0606020202030204" pitchFamily="34" charset="0"/>
              </a:rPr>
              <a:t>simbiosis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 Narrow" panose="020B0606020202030204" pitchFamily="34" charset="0"/>
              </a:rPr>
              <a:t>mutualisme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 Narrow" panose="020B0606020202030204" pitchFamily="34" charset="0"/>
              </a:rPr>
              <a:t>komensalisme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 Narrow" panose="020B0606020202030204" pitchFamily="34" charset="0"/>
              </a:rPr>
              <a:t>parasitisme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 Narrow" panose="020B0606020202030204" pitchFamily="34" charset="0"/>
              </a:rPr>
              <a:t>kompetisi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 Narrow" panose="020B0606020202030204" pitchFamily="34" charset="0"/>
              </a:rPr>
              <a:t>dan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 Narrow" panose="020B0606020202030204" pitchFamily="34" charset="0"/>
              </a:rPr>
              <a:t>predasi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.</a:t>
            </a:r>
          </a:p>
          <a:p>
            <a:pPr fontAlgn="base"/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Keanekaragaman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makhluk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hidup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berfungsi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sebagai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sumber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pangan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pakaian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perumahan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kesehatan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Keanekaragaman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juga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memberi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manfaat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secara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ekonomi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ekosistem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dan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 Narrow" panose="020B0606020202030204" pitchFamily="34" charset="0"/>
              </a:rPr>
              <a:t>keilmuan</a:t>
            </a:r>
            <a:r>
              <a:rPr lang="en-US" dirty="0">
                <a:solidFill>
                  <a:srgbClr val="FFC000"/>
                </a:solidFill>
                <a:latin typeface="Arial Narrow" panose="020B0606020202030204" pitchFamily="34" charset="0"/>
              </a:rPr>
              <a:t>.</a:t>
            </a:r>
          </a:p>
          <a:p>
            <a:pPr fontAlgn="base"/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Beberapa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upaya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pelestarian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keanekaragaman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hayati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adalah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dengan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membuat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undang-undang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penyuluhan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kepada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masyarakat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membuat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taman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nasional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cagar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alam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kebun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raya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dan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taman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laut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</a:p>
          <a:p>
            <a:pPr marL="137160" indent="0"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pPr marL="13716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1480</Words>
  <Application>WPS Presentation</Application>
  <PresentationFormat>On-screen Show (4:3)</PresentationFormat>
  <Paragraphs>210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Office Theme</vt:lpstr>
      <vt:lpstr>Apex</vt:lpstr>
      <vt:lpstr>Technic</vt:lpstr>
      <vt:lpstr>Austin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TUMBUHAN DAN HEWAN ADALAH SAHABATKU</vt:lpstr>
      <vt:lpstr>Perkembangbiakan pada tumbuhan</vt:lpstr>
      <vt:lpstr>Gambar Perkembangbiakan Pada Tumbuhan</vt:lpstr>
      <vt:lpstr>Perkembangbiakan pada hewan</vt:lpstr>
      <vt:lpstr>Gambar Perkembangbiakan Hewan</vt:lpstr>
      <vt:lpstr>CIRI-CIRI MAKHLUK HIDUP</vt:lpstr>
      <vt:lpstr>Manakah yang termasuk makhluk hidup itu ?</vt:lpstr>
      <vt:lpstr>Peta Konsep </vt:lpstr>
      <vt:lpstr>Rangkaian Listrik</vt:lpstr>
      <vt:lpstr> Rangkaian Seri</vt:lpstr>
      <vt:lpstr>Rangkaian PARALEL</vt:lpstr>
      <vt:lpstr>Rangkaian Campuran</vt:lpstr>
      <vt:lpstr>SUHU </vt:lpstr>
      <vt:lpstr>SUHU</vt:lpstr>
      <vt:lpstr>Menghitung konversi satuan suhu</vt:lpstr>
      <vt:lpstr>TATA SURYA </vt:lpstr>
      <vt:lpstr>Tata Surya adalah kumpulan benda langit yang terdiri atas sebuah bintang yang disebut Matahari dan semua objek yang terikat oleh gaya gravitasinya.</vt:lpstr>
      <vt:lpstr>Gerhana Matahari</vt:lpstr>
      <vt:lpstr>Gerhana Matahari</vt:lpstr>
      <vt:lpstr>Gerhana Matahari</vt:lpstr>
      <vt:lpstr>Gerhana  Bulan</vt:lpstr>
      <vt:lpstr>KALOR </vt:lpstr>
      <vt:lpstr>                           KALOR </vt:lpstr>
      <vt:lpstr>Slide 34</vt:lpstr>
      <vt:lpstr>Perubahan wujud benda yang melepaskan kalor adalah </vt:lpstr>
      <vt:lpstr>2. Pengaruh Kalor terhadap Perubahan Wujud Zat</vt:lpstr>
      <vt:lpstr>Pengertian Perubahan Wujud</vt:lpstr>
      <vt:lpstr>KEMAGNETAN</vt:lpstr>
      <vt:lpstr>Asal-usul Kemagnetan</vt:lpstr>
      <vt:lpstr>Diagram Frayer Magnet</vt:lpstr>
      <vt:lpstr>Slide 41</vt:lpstr>
      <vt:lpstr>Sifat-sifat Kutub Magnet</vt:lpstr>
    </vt:vector>
  </TitlesOfParts>
  <Company>WorldWide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AXIOO</dc:creator>
  <cp:lastModifiedBy>AgusR</cp:lastModifiedBy>
  <cp:revision>397</cp:revision>
  <cp:lastPrinted>2020-02-18T02:30:00Z</cp:lastPrinted>
  <dcterms:created xsi:type="dcterms:W3CDTF">2012-05-24T22:45:00Z</dcterms:created>
  <dcterms:modified xsi:type="dcterms:W3CDTF">2021-07-07T03:29:17Z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