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59" r:id="rId4"/>
    <p:sldId id="309" r:id="rId5"/>
    <p:sldId id="260" r:id="rId6"/>
    <p:sldId id="261" r:id="rId7"/>
    <p:sldId id="305" r:id="rId8"/>
    <p:sldId id="311" r:id="rId9"/>
    <p:sldId id="262" r:id="rId10"/>
    <p:sldId id="267" r:id="rId11"/>
    <p:sldId id="312" r:id="rId12"/>
    <p:sldId id="269" r:id="rId13"/>
    <p:sldId id="270" r:id="rId14"/>
    <p:sldId id="306" r:id="rId15"/>
    <p:sldId id="271" r:id="rId16"/>
    <p:sldId id="276" r:id="rId17"/>
    <p:sldId id="313" r:id="rId18"/>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925"/>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4" d="100"/>
          <a:sy n="74" d="100"/>
        </p:scale>
        <p:origin x="-9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851914E8-A858-4BDE-81AD-2DB9AB89C48F}" type="datetimeFigureOut">
              <a:rPr lang="id-ID" smtClean="0"/>
              <a:pPr/>
              <a:t>06/07/2021</a:t>
            </a:fld>
            <a:endParaRPr lang="id-ID"/>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9830F167-B70C-4D31-86A7-E56AAAFE09E8}"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CF5C422-A536-4D49-8ACC-D76224BDD981}" type="datetimeFigureOut">
              <a:rPr lang="en-US" smtClean="0"/>
              <a:pPr/>
              <a:t>7/6/2021</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842B748-A8B8-41DD-A731-01004434CC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E7281-CF58-4C3E-8D59-7DCB44DEB7B8}"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4" name="Picture 13" descr="ball-gr.png"/>
          <p:cNvPicPr>
            <a:picLocks noChangeAspect="1"/>
          </p:cNvPicPr>
          <p:nvPr userDrawn="1"/>
        </p:nvPicPr>
        <p:blipFill>
          <a:blip r:embed="rId14"/>
          <a:stretch>
            <a:fillRect/>
          </a:stretch>
        </p:blipFill>
        <p:spPr>
          <a:xfrm>
            <a:off x="0" y="304800"/>
            <a:ext cx="1066800" cy="457200"/>
          </a:xfrm>
          <a:prstGeom prst="rect">
            <a:avLst/>
          </a:prstGeom>
        </p:spPr>
      </p:pic>
      <p:pic>
        <p:nvPicPr>
          <p:cNvPr id="15" name="Picture 14" descr="ball-gr.png"/>
          <p:cNvPicPr>
            <a:picLocks noChangeAspect="1"/>
          </p:cNvPicPr>
          <p:nvPr userDrawn="1"/>
        </p:nvPicPr>
        <p:blipFill>
          <a:blip r:embed="rId14"/>
          <a:stretch>
            <a:fillRect/>
          </a:stretch>
        </p:blipFill>
        <p:spPr>
          <a:xfrm>
            <a:off x="0" y="1676400"/>
            <a:ext cx="1066800" cy="457200"/>
          </a:xfrm>
          <a:prstGeom prst="rect">
            <a:avLst/>
          </a:prstGeom>
        </p:spPr>
      </p:pic>
      <p:pic>
        <p:nvPicPr>
          <p:cNvPr id="16" name="Picture 15" descr="ball-gr.png"/>
          <p:cNvPicPr>
            <a:picLocks noChangeAspect="1"/>
          </p:cNvPicPr>
          <p:nvPr userDrawn="1"/>
        </p:nvPicPr>
        <p:blipFill>
          <a:blip r:embed="rId14"/>
          <a:stretch>
            <a:fillRect/>
          </a:stretch>
        </p:blipFill>
        <p:spPr>
          <a:xfrm>
            <a:off x="0" y="3810000"/>
            <a:ext cx="990600" cy="457200"/>
          </a:xfrm>
          <a:prstGeom prst="rect">
            <a:avLst/>
          </a:prstGeom>
        </p:spPr>
      </p:pic>
      <p:pic>
        <p:nvPicPr>
          <p:cNvPr id="17" name="Picture 16" descr="ball-gr.png"/>
          <p:cNvPicPr>
            <a:picLocks noChangeAspect="1"/>
          </p:cNvPicPr>
          <p:nvPr userDrawn="1"/>
        </p:nvPicPr>
        <p:blipFill>
          <a:blip r:embed="rId14"/>
          <a:stretch>
            <a:fillRect/>
          </a:stretch>
        </p:blipFill>
        <p:spPr>
          <a:xfrm>
            <a:off x="0" y="4572000"/>
            <a:ext cx="990600" cy="457200"/>
          </a:xfrm>
          <a:prstGeom prst="rect">
            <a:avLst/>
          </a:prstGeom>
        </p:spPr>
      </p:pic>
      <p:pic>
        <p:nvPicPr>
          <p:cNvPr id="18" name="Picture 17" descr="ball-gr.png"/>
          <p:cNvPicPr>
            <a:picLocks noChangeAspect="1"/>
          </p:cNvPicPr>
          <p:nvPr userDrawn="1"/>
        </p:nvPicPr>
        <p:blipFill>
          <a:blip r:embed="rId14"/>
          <a:stretch>
            <a:fillRect/>
          </a:stretch>
        </p:blipFill>
        <p:spPr>
          <a:xfrm>
            <a:off x="0" y="914400"/>
            <a:ext cx="1066800" cy="457200"/>
          </a:xfrm>
          <a:prstGeom prst="rect">
            <a:avLst/>
          </a:prstGeom>
        </p:spPr>
      </p:pic>
      <p:pic>
        <p:nvPicPr>
          <p:cNvPr id="19" name="Picture 18" descr="ball-gr.png"/>
          <p:cNvPicPr>
            <a:picLocks noChangeAspect="1"/>
          </p:cNvPicPr>
          <p:nvPr userDrawn="1"/>
        </p:nvPicPr>
        <p:blipFill>
          <a:blip r:embed="rId14"/>
          <a:stretch>
            <a:fillRect/>
          </a:stretch>
        </p:blipFill>
        <p:spPr>
          <a:xfrm>
            <a:off x="0" y="2362200"/>
            <a:ext cx="1066800" cy="457200"/>
          </a:xfrm>
          <a:prstGeom prst="rect">
            <a:avLst/>
          </a:prstGeom>
        </p:spPr>
      </p:pic>
      <p:pic>
        <p:nvPicPr>
          <p:cNvPr id="20" name="Picture 19" descr="ball-gr.png"/>
          <p:cNvPicPr>
            <a:picLocks noChangeAspect="1"/>
          </p:cNvPicPr>
          <p:nvPr userDrawn="1"/>
        </p:nvPicPr>
        <p:blipFill>
          <a:blip r:embed="rId14"/>
          <a:stretch>
            <a:fillRect/>
          </a:stretch>
        </p:blipFill>
        <p:spPr>
          <a:xfrm>
            <a:off x="0" y="3048000"/>
            <a:ext cx="990600" cy="457200"/>
          </a:xfrm>
          <a:prstGeom prst="rect">
            <a:avLst/>
          </a:prstGeom>
        </p:spPr>
      </p:pic>
      <p:pic>
        <p:nvPicPr>
          <p:cNvPr id="21" name="Picture 20" descr="ball-gr.png"/>
          <p:cNvPicPr>
            <a:picLocks noChangeAspect="1"/>
          </p:cNvPicPr>
          <p:nvPr userDrawn="1"/>
        </p:nvPicPr>
        <p:blipFill>
          <a:blip r:embed="rId14"/>
          <a:stretch>
            <a:fillRect/>
          </a:stretch>
        </p:blipFill>
        <p:spPr>
          <a:xfrm>
            <a:off x="0" y="5334000"/>
            <a:ext cx="990600" cy="457200"/>
          </a:xfrm>
          <a:prstGeom prst="rect">
            <a:avLst/>
          </a:prstGeom>
        </p:spPr>
      </p:pic>
      <p:pic>
        <p:nvPicPr>
          <p:cNvPr id="22" name="Picture 21" descr="ball-gr.png"/>
          <p:cNvPicPr>
            <a:picLocks noChangeAspect="1"/>
          </p:cNvPicPr>
          <p:nvPr userDrawn="1"/>
        </p:nvPicPr>
        <p:blipFill>
          <a:blip r:embed="rId14"/>
          <a:stretch>
            <a:fillRect/>
          </a:stretch>
        </p:blipFill>
        <p:spPr>
          <a:xfrm>
            <a:off x="0" y="6019800"/>
            <a:ext cx="10668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id.wikipedia.org/wiki/Ilmu_pengetahuan" TargetMode="External"/><Relationship Id="rId13" Type="http://schemas.openxmlformats.org/officeDocument/2006/relationships/hyperlink" Target="http://id.wikipedia.org/w/index.php?title=Kerja_sama&amp;action=edit&amp;redlink=1" TargetMode="External"/><Relationship Id="rId3" Type="http://schemas.openxmlformats.org/officeDocument/2006/relationships/hyperlink" Target="http://id.wikipedia.org/wiki/Iklim" TargetMode="External"/><Relationship Id="rId7" Type="http://schemas.openxmlformats.org/officeDocument/2006/relationships/hyperlink" Target="http://id.wikipedia.org/wiki/Produksi" TargetMode="External"/><Relationship Id="rId12" Type="http://schemas.openxmlformats.org/officeDocument/2006/relationships/hyperlink" Target="http://id.wikipedia.org/wiki/Pendapatan_nasional" TargetMode="External"/><Relationship Id="rId2" Type="http://schemas.openxmlformats.org/officeDocument/2006/relationships/hyperlink" Target="http://id.wikipedia.org/wiki/Sumber_daya_alam" TargetMode="External"/><Relationship Id="rId1" Type="http://schemas.openxmlformats.org/officeDocument/2006/relationships/slideLayout" Target="../slideLayouts/slideLayout6.xml"/><Relationship Id="rId6" Type="http://schemas.openxmlformats.org/officeDocument/2006/relationships/hyperlink" Target="http://id.wikipedia.org/wiki/Penduduk" TargetMode="External"/><Relationship Id="rId11" Type="http://schemas.openxmlformats.org/officeDocument/2006/relationships/hyperlink" Target="http://id.wikipedia.org/wiki/Pasar" TargetMode="External"/><Relationship Id="rId5" Type="http://schemas.openxmlformats.org/officeDocument/2006/relationships/hyperlink" Target="http://id.wikipedia.org/wiki/Budaya" TargetMode="External"/><Relationship Id="rId15" Type="http://schemas.openxmlformats.org/officeDocument/2006/relationships/hyperlink" Target="http://id.wikipedia.org/wiki/Dunia" TargetMode="External"/><Relationship Id="rId10" Type="http://schemas.openxmlformats.org/officeDocument/2006/relationships/hyperlink" Target="http://id.wikipedia.org/wiki/Ekonomi" TargetMode="External"/><Relationship Id="rId4" Type="http://schemas.openxmlformats.org/officeDocument/2006/relationships/hyperlink" Target="http://id.wikipedia.org/w/index.php?title=Tenaga_kerja&amp;action=edit&amp;redlink=1" TargetMode="External"/><Relationship Id="rId9" Type="http://schemas.openxmlformats.org/officeDocument/2006/relationships/hyperlink" Target="http://id.wikipedia.org/wiki/Teknologi" TargetMode="External"/><Relationship Id="rId14" Type="http://schemas.openxmlformats.org/officeDocument/2006/relationships/hyperlink" Target="http://id.wikipedia.org/wiki/Globalisas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857224" y="4419600"/>
            <a:ext cx="7772400" cy="1752600"/>
          </a:xfrm>
        </p:spPr>
        <p:txBody>
          <a:bodyPr/>
          <a:lstStyle/>
          <a:p>
            <a:pPr eaLnBrk="1" hangingPunct="1"/>
            <a:r>
              <a:rPr lang="id-ID" sz="3600" dirty="0" smtClean="0">
                <a:solidFill>
                  <a:srgbClr val="FFFF00"/>
                </a:solidFill>
              </a:rPr>
              <a:t>A. PERDAGANGAN INTERNASIONAL</a:t>
            </a:r>
            <a:endParaRPr lang="en-US" sz="3600" dirty="0" smtClean="0">
              <a:solidFill>
                <a:srgbClr val="FFFF00"/>
              </a:solidFill>
            </a:endParaRPr>
          </a:p>
        </p:txBody>
      </p:sp>
      <p:sp>
        <p:nvSpPr>
          <p:cNvPr id="6" name="Subtitle 5"/>
          <p:cNvSpPr>
            <a:spLocks noGrp="1"/>
          </p:cNvSpPr>
          <p:nvPr>
            <p:ph type="subTitle" idx="1"/>
          </p:nvPr>
        </p:nvSpPr>
        <p:spPr>
          <a:xfrm>
            <a:off x="1143000" y="838200"/>
            <a:ext cx="7696200" cy="2895600"/>
          </a:xfrm>
        </p:spPr>
        <p:txBody>
          <a:bodyPr rtlCol="0">
            <a:normAutofit fontScale="70000" lnSpcReduction="20000"/>
          </a:bodyPr>
          <a:lstStyle/>
          <a:p>
            <a:pPr>
              <a:defRPr/>
            </a:pPr>
            <a:r>
              <a:rPr lang="id-ID" sz="6000" dirty="0" smtClean="0">
                <a:solidFill>
                  <a:srgbClr val="FFFF00"/>
                </a:solidFill>
              </a:rPr>
              <a:t>BAB III. </a:t>
            </a:r>
          </a:p>
          <a:p>
            <a:pPr>
              <a:defRPr/>
            </a:pPr>
            <a:r>
              <a:rPr lang="id-ID" sz="6000" dirty="0" smtClean="0">
                <a:solidFill>
                  <a:srgbClr val="FFFF00"/>
                </a:solidFill>
              </a:rPr>
              <a:t>KETERGANTUNGAN ANTARRUANG          DAN PENGARUHNYA TERHADAP</a:t>
            </a:r>
          </a:p>
          <a:p>
            <a:pPr>
              <a:defRPr/>
            </a:pPr>
            <a:r>
              <a:rPr lang="id-ID" sz="6000" dirty="0" smtClean="0">
                <a:solidFill>
                  <a:srgbClr val="FFFF00"/>
                </a:solidFill>
              </a:rPr>
              <a:t> KESEJAHTERAAN MASYARAKAT</a:t>
            </a:r>
            <a:endParaRPr lang="en-US" sz="6000" dirty="0" smtClean="0">
              <a:solidFill>
                <a:srgbClr val="FFFF00"/>
              </a:solidFill>
            </a:endParaRPr>
          </a:p>
          <a:p>
            <a:pPr eaLnBrk="1" fontAlgn="auto" hangingPunct="1">
              <a:spcAft>
                <a:spcPts val="0"/>
              </a:spcAft>
              <a:buFont typeface="Arial" pitchFamily="34" charset="0"/>
              <a:buNone/>
              <a:defRPr/>
            </a:pPr>
            <a:endParaRPr lang="en-US" sz="6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5400" y="228600"/>
            <a:ext cx="7848600" cy="6248400"/>
          </a:xfrm>
          <a:prstGeom prst="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dirty="0">
              <a:solidFill>
                <a:srgbClr val="485925"/>
              </a:solidFill>
            </a:endParaRPr>
          </a:p>
        </p:txBody>
      </p:sp>
      <p:sp>
        <p:nvSpPr>
          <p:cNvPr id="2" name="Title 1"/>
          <p:cNvSpPr>
            <a:spLocks noGrp="1"/>
          </p:cNvSpPr>
          <p:nvPr>
            <p:ph type="title"/>
          </p:nvPr>
        </p:nvSpPr>
        <p:spPr>
          <a:xfrm>
            <a:off x="1142976" y="274638"/>
            <a:ext cx="7543824" cy="1143000"/>
          </a:xfrm>
        </p:spPr>
        <p:txBody>
          <a:bodyPr rtlCol="0">
            <a:normAutofit/>
          </a:bodyPr>
          <a:lstStyle/>
          <a:p>
            <a:pPr eaLnBrk="1" fontAlgn="auto" hangingPunct="1">
              <a:spcAft>
                <a:spcPts val="0"/>
              </a:spcAft>
              <a:defRPr/>
            </a:pPr>
            <a:r>
              <a:rPr lang="en-US" sz="3200" dirty="0" smtClean="0"/>
              <a:t>FAKTOR PENGHAMBAT PERDAGANGAN INTERNASIONAL</a:t>
            </a:r>
            <a:endParaRPr lang="en-US" sz="3200" dirty="0"/>
          </a:p>
        </p:txBody>
      </p:sp>
      <p:sp>
        <p:nvSpPr>
          <p:cNvPr id="3" name="Title 5"/>
          <p:cNvSpPr txBox="1">
            <a:spLocks/>
          </p:cNvSpPr>
          <p:nvPr/>
        </p:nvSpPr>
        <p:spPr>
          <a:xfrm>
            <a:off x="1428728" y="274638"/>
            <a:ext cx="7258072" cy="1143000"/>
          </a:xfrm>
          <a:prstGeom prst="rect">
            <a:avLst/>
          </a:prstGeom>
        </p:spPr>
        <p:txBody>
          <a:bodyPr anchor="ctr">
            <a:normAutofit fontScale="97500"/>
          </a:bodyPr>
          <a:lstStyle/>
          <a:p>
            <a:pPr algn="ctr" fontAlgn="auto">
              <a:spcAft>
                <a:spcPts val="0"/>
              </a:spcAft>
              <a:defRPr/>
            </a:pPr>
            <a:endParaRPr lang="en-US" sz="4400" dirty="0">
              <a:latin typeface="+mj-lt"/>
              <a:ea typeface="+mj-ea"/>
              <a:cs typeface="+mj-cs"/>
            </a:endParaRPr>
          </a:p>
        </p:txBody>
      </p:sp>
      <p:grpSp>
        <p:nvGrpSpPr>
          <p:cNvPr id="16" name="Group 15"/>
          <p:cNvGrpSpPr/>
          <p:nvPr/>
        </p:nvGrpSpPr>
        <p:grpSpPr>
          <a:xfrm>
            <a:off x="1500166" y="1371599"/>
            <a:ext cx="7262833" cy="4876801"/>
            <a:chOff x="1500166" y="1643763"/>
            <a:chExt cx="7262833" cy="4428425"/>
          </a:xfrm>
          <a:solidFill>
            <a:srgbClr val="66FF33"/>
          </a:solidFill>
        </p:grpSpPr>
        <p:sp>
          <p:nvSpPr>
            <p:cNvPr id="4" name="Rounded Rectangle 3"/>
            <p:cNvSpPr/>
            <p:nvPr/>
          </p:nvSpPr>
          <p:spPr>
            <a:xfrm>
              <a:off x="1500166" y="3079524"/>
              <a:ext cx="2000272" cy="1349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FAKTOR</a:t>
              </a:r>
            </a:p>
            <a:p>
              <a:pPr algn="ctr" fontAlgn="auto">
                <a:spcBef>
                  <a:spcPts val="0"/>
                </a:spcBef>
                <a:spcAft>
                  <a:spcPts val="0"/>
                </a:spcAft>
                <a:defRPr/>
              </a:pPr>
              <a:r>
                <a:rPr lang="en-US" dirty="0">
                  <a:solidFill>
                    <a:srgbClr val="485925"/>
                  </a:solidFill>
                </a:rPr>
                <a:t>PENGHAM</a:t>
              </a:r>
              <a:r>
                <a:rPr lang="en-US" dirty="0">
                  <a:solidFill>
                    <a:schemeClr val="tx1"/>
                  </a:solidFill>
                </a:rPr>
                <a:t>BAT</a:t>
              </a:r>
            </a:p>
          </p:txBody>
        </p:sp>
        <p:sp>
          <p:nvSpPr>
            <p:cNvPr id="5" name="Rounded Rectangle 4"/>
            <p:cNvSpPr/>
            <p:nvPr/>
          </p:nvSpPr>
          <p:spPr>
            <a:xfrm>
              <a:off x="4572000" y="2146281"/>
              <a:ext cx="3571875" cy="43072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PERBEDAAN TINGKAT UPAH</a:t>
              </a:r>
            </a:p>
          </p:txBody>
        </p:sp>
        <p:sp>
          <p:nvSpPr>
            <p:cNvPr id="8" name="Rounded Rectangle 7"/>
            <p:cNvSpPr/>
            <p:nvPr/>
          </p:nvSpPr>
          <p:spPr>
            <a:xfrm>
              <a:off x="4572000" y="1643763"/>
              <a:ext cx="3571875" cy="4307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ADANYA </a:t>
              </a:r>
              <a:r>
                <a:rPr lang="en-US" dirty="0" smtClean="0">
                  <a:solidFill>
                    <a:srgbClr val="485925"/>
                  </a:solidFill>
                </a:rPr>
                <a:t>PEPERANGAN</a:t>
              </a:r>
              <a:r>
                <a:rPr lang="id-ID" dirty="0" smtClean="0">
                  <a:solidFill>
                    <a:srgbClr val="485925"/>
                  </a:solidFill>
                </a:rPr>
                <a:t> DAN RESESI</a:t>
              </a:r>
              <a:endParaRPr lang="en-US" dirty="0">
                <a:solidFill>
                  <a:srgbClr val="485925"/>
                </a:solidFill>
              </a:endParaRPr>
            </a:p>
          </p:txBody>
        </p:sp>
        <p:sp>
          <p:nvSpPr>
            <p:cNvPr id="10" name="Rounded Rectangle 9"/>
            <p:cNvSpPr/>
            <p:nvPr/>
          </p:nvSpPr>
          <p:spPr>
            <a:xfrm>
              <a:off x="4643438" y="3996364"/>
              <a:ext cx="3500437" cy="41516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SEMPITNYA KESEMPATAN KERJA</a:t>
              </a:r>
            </a:p>
          </p:txBody>
        </p:sp>
        <p:sp>
          <p:nvSpPr>
            <p:cNvPr id="11" name="Rounded Rectangle 10"/>
            <p:cNvSpPr/>
            <p:nvPr/>
          </p:nvSpPr>
          <p:spPr>
            <a:xfrm>
              <a:off x="4714874" y="5448529"/>
              <a:ext cx="4048125" cy="62365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485925"/>
                  </a:solidFill>
                </a:rPr>
                <a:t>ADANYA ORGANISASI PERDAGANGAN</a:t>
              </a:r>
            </a:p>
            <a:p>
              <a:pPr algn="ctr" fontAlgn="auto">
                <a:spcBef>
                  <a:spcPts val="0"/>
                </a:spcBef>
                <a:spcAft>
                  <a:spcPts val="0"/>
                </a:spcAft>
                <a:defRPr/>
              </a:pPr>
              <a:r>
                <a:rPr lang="en-US" sz="1600" dirty="0">
                  <a:solidFill>
                    <a:srgbClr val="485925"/>
                  </a:solidFill>
                </a:rPr>
                <a:t>REGIONAL DAN INTERNASIONAL </a:t>
              </a:r>
            </a:p>
            <a:p>
              <a:pPr algn="ctr" fontAlgn="auto">
                <a:spcBef>
                  <a:spcPts val="0"/>
                </a:spcBef>
                <a:spcAft>
                  <a:spcPts val="0"/>
                </a:spcAft>
                <a:defRPr/>
              </a:pPr>
              <a:endParaRPr lang="en-US" sz="1600" dirty="0">
                <a:solidFill>
                  <a:srgbClr val="485925"/>
                </a:solidFill>
              </a:endParaRPr>
            </a:p>
          </p:txBody>
        </p:sp>
        <p:cxnSp>
          <p:nvCxnSpPr>
            <p:cNvPr id="22" name="Straight Connector 21"/>
            <p:cNvCxnSpPr/>
            <p:nvPr/>
          </p:nvCxnSpPr>
          <p:spPr>
            <a:xfrm flipV="1">
              <a:off x="3505200" y="3582041"/>
              <a:ext cx="642938" cy="3651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3235408" y="2738519"/>
              <a:ext cx="1785772" cy="26991"/>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108325" y="4679950"/>
              <a:ext cx="20701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2935948"/>
              <a:ext cx="357188"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114800" y="4895888"/>
              <a:ext cx="357188"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143375" y="5715000"/>
              <a:ext cx="428625"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pic>
        <p:nvPicPr>
          <p:cNvPr id="18" name="Picture 2"/>
          <p:cNvPicPr>
            <a:picLocks noChangeAspect="1" noChangeArrowheads="1"/>
          </p:cNvPicPr>
          <p:nvPr/>
        </p:nvPicPr>
        <p:blipFill>
          <a:blip r:embed="rId2"/>
          <a:srcRect/>
          <a:stretch>
            <a:fillRect/>
          </a:stretch>
        </p:blipFill>
        <p:spPr bwMode="auto">
          <a:xfrm>
            <a:off x="1371600" y="1219200"/>
            <a:ext cx="2347930" cy="1524000"/>
          </a:xfrm>
          <a:prstGeom prst="rect">
            <a:avLst/>
          </a:prstGeom>
          <a:noFill/>
          <a:ln w="9525">
            <a:noFill/>
            <a:miter lim="800000"/>
            <a:headEnd/>
            <a:tailEnd/>
          </a:ln>
          <a:effectLst/>
        </p:spPr>
      </p:pic>
      <p:cxnSp>
        <p:nvCxnSpPr>
          <p:cNvPr id="20" name="Straight Arrow Connector 19"/>
          <p:cNvCxnSpPr/>
          <p:nvPr/>
        </p:nvCxnSpPr>
        <p:spPr>
          <a:xfrm>
            <a:off x="4114800" y="2133600"/>
            <a:ext cx="357188" cy="1587"/>
          </a:xfrm>
          <a:prstGeom prst="straightConnector1">
            <a:avLst/>
          </a:prstGeom>
          <a:solidFill>
            <a:srgbClr val="66FF33"/>
          </a:solidFill>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1600200"/>
            <a:ext cx="357188" cy="1587"/>
          </a:xfrm>
          <a:prstGeom prst="straightConnector1">
            <a:avLst/>
          </a:prstGeom>
          <a:solidFill>
            <a:srgbClr val="66FF33"/>
          </a:solidFill>
          <a:ln>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572000" y="2514601"/>
            <a:ext cx="4114800" cy="5334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smtClean="0">
                <a:solidFill>
                  <a:srgbClr val="485925"/>
                </a:solidFill>
              </a:rPr>
              <a:t>PERBEDAAN MATA UANG TIAP NEGARA</a:t>
            </a:r>
            <a:endParaRPr lang="en-US" dirty="0">
              <a:solidFill>
                <a:srgbClr val="485925"/>
              </a:solidFill>
            </a:endParaRPr>
          </a:p>
        </p:txBody>
      </p:sp>
      <p:sp>
        <p:nvSpPr>
          <p:cNvPr id="27" name="Rounded Rectangle 26"/>
          <p:cNvSpPr/>
          <p:nvPr/>
        </p:nvSpPr>
        <p:spPr>
          <a:xfrm>
            <a:off x="4648200" y="3276600"/>
            <a:ext cx="4191000" cy="4572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smtClean="0">
                <a:solidFill>
                  <a:srgbClr val="485925"/>
                </a:solidFill>
              </a:rPr>
              <a:t>PERSAMAAN BARANG EKSPOR/PRODUKSI</a:t>
            </a:r>
            <a:endParaRPr lang="en-US" dirty="0">
              <a:solidFill>
                <a:srgbClr val="485925"/>
              </a:solidFill>
            </a:endParaRPr>
          </a:p>
        </p:txBody>
      </p:sp>
      <p:cxnSp>
        <p:nvCxnSpPr>
          <p:cNvPr id="29" name="Straight Arrow Connector 28"/>
          <p:cNvCxnSpPr/>
          <p:nvPr/>
        </p:nvCxnSpPr>
        <p:spPr>
          <a:xfrm>
            <a:off x="4114800" y="3505200"/>
            <a:ext cx="357188" cy="1686"/>
          </a:xfrm>
          <a:prstGeom prst="straightConnector1">
            <a:avLst/>
          </a:prstGeom>
          <a:solidFill>
            <a:srgbClr val="66FF33"/>
          </a:solidFill>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648200" y="4572000"/>
            <a:ext cx="4191000" cy="6858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dirty="0" smtClean="0">
                <a:solidFill>
                  <a:srgbClr val="485925"/>
                </a:solidFill>
              </a:rPr>
              <a:t>PROSES EKSPOR DAN IMPOR MEMERLUKAN WAKTU YANG LAMA</a:t>
            </a:r>
            <a:endParaRPr lang="en-US" sz="1600" dirty="0">
              <a:solidFill>
                <a:srgbClr val="485925"/>
              </a:solidFill>
            </a:endParaRPr>
          </a:p>
          <a:p>
            <a:pPr algn="ctr" fontAlgn="auto">
              <a:spcBef>
                <a:spcPts val="0"/>
              </a:spcBef>
              <a:spcAft>
                <a:spcPts val="0"/>
              </a:spcAft>
              <a:defRPr/>
            </a:pPr>
            <a:endParaRPr lang="en-US" sz="1600" dirty="0">
              <a:solidFill>
                <a:srgbClr val="485925"/>
              </a:solidFill>
            </a:endParaRPr>
          </a:p>
        </p:txBody>
      </p:sp>
      <p:cxnSp>
        <p:nvCxnSpPr>
          <p:cNvPr id="31" name="Straight Arrow Connector 30"/>
          <p:cNvCxnSpPr/>
          <p:nvPr/>
        </p:nvCxnSpPr>
        <p:spPr>
          <a:xfrm>
            <a:off x="4114800" y="4191000"/>
            <a:ext cx="357188" cy="1749"/>
          </a:xfrm>
          <a:prstGeom prst="straightConnector1">
            <a:avLst/>
          </a:prstGeom>
          <a:solidFill>
            <a:srgbClr val="66FF33"/>
          </a:solidFill>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2400" dirty="0" smtClean="0"/>
              <a:t>BARANG EKSPOR INDONESIA</a:t>
            </a:r>
            <a:br>
              <a:rPr lang="id-ID" sz="2400" dirty="0" smtClean="0"/>
            </a:br>
            <a:r>
              <a:rPr lang="id-ID" sz="2400" dirty="0" smtClean="0"/>
              <a:t>1. Migas.</a:t>
            </a:r>
            <a:br>
              <a:rPr lang="id-ID" sz="2400" dirty="0" smtClean="0"/>
            </a:br>
            <a:r>
              <a:rPr lang="id-ID" sz="2400" dirty="0" smtClean="0"/>
              <a:t>2 Non migas (tekstil, hasil hutan, hasil tambang, perikanan, alat</a:t>
            </a:r>
            <a:br>
              <a:rPr lang="id-ID" sz="2400" dirty="0" smtClean="0"/>
            </a:br>
            <a:r>
              <a:rPr lang="id-ID" sz="2400" dirty="0" smtClean="0"/>
              <a:t>    listrik, kerajinan, perkebunan, pupuk urea,  semen dan peter-</a:t>
            </a:r>
            <a:br>
              <a:rPr lang="id-ID" sz="2400" dirty="0" smtClean="0"/>
            </a:br>
            <a:r>
              <a:rPr lang="id-ID" sz="2400" dirty="0" smtClean="0"/>
              <a:t>    nakan.</a:t>
            </a:r>
            <a:br>
              <a:rPr lang="id-ID" sz="2400" dirty="0" smtClean="0"/>
            </a:br>
            <a:r>
              <a:rPr lang="id-ID" sz="2400" dirty="0" smtClean="0"/>
              <a:t>BARANG  IMPOR INDONESIA</a:t>
            </a:r>
            <a:br>
              <a:rPr lang="id-ID" sz="2400" dirty="0" smtClean="0"/>
            </a:br>
            <a:r>
              <a:rPr lang="id-ID" sz="2400" dirty="0" smtClean="0"/>
              <a:t>1. Barang-barang konsumsi</a:t>
            </a:r>
            <a:br>
              <a:rPr lang="id-ID" sz="2400" dirty="0" smtClean="0"/>
            </a:br>
            <a:r>
              <a:rPr lang="id-ID" sz="2400" dirty="0" smtClean="0"/>
              <a:t>     A. Pangan dan minuman.</a:t>
            </a:r>
            <a:br>
              <a:rPr lang="id-ID" sz="2400" dirty="0" smtClean="0"/>
            </a:br>
            <a:r>
              <a:rPr lang="id-ID" sz="2400" dirty="0" smtClean="0"/>
              <a:t>     B. Obat-obatan.</a:t>
            </a:r>
            <a:br>
              <a:rPr lang="id-ID" sz="2400" dirty="0" smtClean="0"/>
            </a:br>
            <a:r>
              <a:rPr lang="id-ID" sz="2400" dirty="0" smtClean="0"/>
              <a:t> 2. Bahan baku/penolong</a:t>
            </a:r>
            <a:br>
              <a:rPr lang="id-ID" sz="2400" dirty="0" smtClean="0"/>
            </a:br>
            <a:r>
              <a:rPr lang="id-ID" sz="2400" dirty="0" smtClean="0"/>
              <a:t>      A.  Industri pangan dan minuman.</a:t>
            </a:r>
            <a:br>
              <a:rPr lang="id-ID" sz="2400" dirty="0" smtClean="0"/>
            </a:br>
            <a:r>
              <a:rPr lang="id-ID" sz="2400" dirty="0" smtClean="0"/>
              <a:t>      B. Industri  lainnya.</a:t>
            </a:r>
            <a:br>
              <a:rPr lang="id-ID" sz="2400" dirty="0" smtClean="0"/>
            </a:br>
            <a:r>
              <a:rPr lang="id-ID" sz="2400" dirty="0" smtClean="0"/>
              <a:t>      C. Suku cadang dan perlengkapan.</a:t>
            </a:r>
            <a:br>
              <a:rPr lang="id-ID" sz="2400" dirty="0" smtClean="0"/>
            </a:br>
            <a:r>
              <a:rPr lang="id-ID" sz="2400" dirty="0" smtClean="0"/>
              <a:t>  3. Barang modal</a:t>
            </a:r>
            <a:br>
              <a:rPr lang="id-ID" sz="2400" dirty="0" smtClean="0"/>
            </a:br>
            <a:r>
              <a:rPr lang="id-ID" sz="2400" dirty="0" smtClean="0"/>
              <a:t>       A. Mesin pembangkit listrik   D. Alat pengangkutan</a:t>
            </a:r>
            <a:br>
              <a:rPr lang="id-ID" sz="2400" dirty="0" smtClean="0"/>
            </a:br>
            <a:r>
              <a:rPr lang="id-ID" sz="2400" dirty="0" smtClean="0"/>
              <a:t>       B.  Alat telekomunikasi            E. Mesin Industri</a:t>
            </a:r>
            <a:br>
              <a:rPr lang="id-ID" sz="2400" dirty="0" smtClean="0"/>
            </a:br>
            <a:r>
              <a:rPr lang="id-ID" sz="2400" dirty="0" smtClean="0"/>
              <a:t>        C. Peralatan listrik</a:t>
            </a:r>
            <a:endParaRPr lang="id-ID"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28600"/>
            <a:ext cx="7772400" cy="6248400"/>
          </a:xfrm>
          <a:prstGeom prst="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4"/>
          <p:cNvSpPr>
            <a:spLocks noGrp="1"/>
          </p:cNvSpPr>
          <p:nvPr>
            <p:ph type="title"/>
          </p:nvPr>
        </p:nvSpPr>
        <p:spPr>
          <a:xfrm>
            <a:off x="1981200" y="4343400"/>
            <a:ext cx="5486400" cy="1009650"/>
          </a:xfrm>
        </p:spPr>
        <p:txBody>
          <a:bodyPr rtlCol="0">
            <a:normAutofit fontScale="90000"/>
          </a:bodyPr>
          <a:lstStyle/>
          <a:p>
            <a:pPr eaLnBrk="1" fontAlgn="auto" hangingPunct="1">
              <a:spcAft>
                <a:spcPts val="0"/>
              </a:spcAft>
              <a:defRPr/>
            </a:pPr>
            <a:r>
              <a:rPr lang="en-US" sz="3200" dirty="0" smtClean="0"/>
              <a:t>PEMBAYARAN INTERNASIONAL</a:t>
            </a:r>
            <a:br>
              <a:rPr lang="en-US" sz="3200" dirty="0" smtClean="0"/>
            </a:br>
            <a:endParaRPr lang="en-US" sz="3200" dirty="0" smtClean="0"/>
          </a:p>
        </p:txBody>
      </p:sp>
      <p:pic>
        <p:nvPicPr>
          <p:cNvPr id="14339" name="Picture 2" descr="G:\valas.jpg"/>
          <p:cNvPicPr>
            <a:picLocks noGrp="1" noChangeAspect="1" noChangeArrowheads="1"/>
          </p:cNvPicPr>
          <p:nvPr>
            <p:ph type="pic" idx="1"/>
          </p:nvPr>
        </p:nvPicPr>
        <p:blipFill>
          <a:blip r:embed="rId2"/>
          <a:srcRect t="1329" b="1329"/>
          <a:stretch>
            <a:fillRect/>
          </a:stretch>
        </p:blipFill>
        <p:spPr>
          <a:xfrm>
            <a:off x="1785918" y="642918"/>
            <a:ext cx="6000764" cy="3500462"/>
          </a:xfrm>
        </p:spPr>
      </p:pic>
      <p:sp>
        <p:nvSpPr>
          <p:cNvPr id="10243" name="Text Placeholder 6"/>
          <p:cNvSpPr>
            <a:spLocks noGrp="1"/>
          </p:cNvSpPr>
          <p:nvPr>
            <p:ph type="body" sz="half" idx="2"/>
          </p:nvPr>
        </p:nvSpPr>
        <p:spPr/>
        <p:txBody>
          <a:bodyPr rtlCol="0">
            <a:normAutofit fontScale="70000" lnSpcReduction="20000"/>
          </a:bodyPr>
          <a:lstStyle/>
          <a:p>
            <a:pPr eaLnBrk="1" fontAlgn="auto" hangingPunct="1">
              <a:spcAft>
                <a:spcPts val="0"/>
              </a:spcAft>
              <a:buFont typeface="Arial" pitchFamily="34" charset="0"/>
              <a:buNone/>
              <a:defRPr/>
            </a:pPr>
            <a:r>
              <a:rPr lang="en-US" sz="2400" dirty="0" smtClean="0"/>
              <a:t>DEVISA </a:t>
            </a:r>
          </a:p>
          <a:p>
            <a:pPr eaLnBrk="1" fontAlgn="auto" hangingPunct="1">
              <a:spcAft>
                <a:spcPts val="0"/>
              </a:spcAft>
              <a:buFont typeface="Arial" pitchFamily="34" charset="0"/>
              <a:buNone/>
              <a:defRPr/>
            </a:pPr>
            <a:r>
              <a:rPr lang="en-US" sz="2400" dirty="0" err="1" smtClean="0"/>
              <a:t>Alat</a:t>
            </a:r>
            <a:r>
              <a:rPr lang="en-US" sz="2400" dirty="0" smtClean="0"/>
              <a:t>  </a:t>
            </a:r>
            <a:r>
              <a:rPr lang="en-US" sz="2400" dirty="0" err="1" smtClean="0"/>
              <a:t>pembayaran</a:t>
            </a:r>
            <a:r>
              <a:rPr lang="en-US" sz="2400" dirty="0" smtClean="0"/>
              <a:t> </a:t>
            </a:r>
            <a:r>
              <a:rPr lang="en-US" sz="2400" dirty="0" err="1" smtClean="0"/>
              <a:t>luar</a:t>
            </a:r>
            <a:r>
              <a:rPr lang="en-US" sz="2400" dirty="0" smtClean="0"/>
              <a:t> </a:t>
            </a:r>
            <a:r>
              <a:rPr lang="en-US" sz="2400" dirty="0" err="1" smtClean="0"/>
              <a:t>negeri</a:t>
            </a:r>
            <a:r>
              <a:rPr lang="en-US" sz="2400" dirty="0" smtClean="0"/>
              <a:t> </a:t>
            </a:r>
            <a:r>
              <a:rPr lang="en-US" sz="2400" dirty="0" err="1" smtClean="0"/>
              <a:t>wujudnya</a:t>
            </a:r>
            <a:r>
              <a:rPr lang="en-US" sz="2400" dirty="0" smtClean="0"/>
              <a:t> </a:t>
            </a:r>
            <a:r>
              <a:rPr lang="en-US" sz="2400" dirty="0" err="1" smtClean="0"/>
              <a:t>berupa</a:t>
            </a:r>
            <a:r>
              <a:rPr lang="en-US" sz="2400" dirty="0" smtClean="0"/>
              <a:t> </a:t>
            </a:r>
            <a:r>
              <a:rPr lang="en-US" sz="2400" dirty="0" err="1" smtClean="0"/>
              <a:t>mata</a:t>
            </a:r>
            <a:r>
              <a:rPr lang="en-US" sz="2400" dirty="0" smtClean="0"/>
              <a:t> </a:t>
            </a:r>
            <a:r>
              <a:rPr lang="en-US" sz="2400" dirty="0" err="1" smtClean="0"/>
              <a:t>uang</a:t>
            </a:r>
            <a:r>
              <a:rPr lang="en-US" sz="2400" dirty="0" smtClean="0"/>
              <a:t> </a:t>
            </a:r>
            <a:r>
              <a:rPr lang="en-US" sz="2400" dirty="0" err="1" smtClean="0"/>
              <a:t>asing</a:t>
            </a:r>
            <a:r>
              <a:rPr lang="en-US" sz="2400" dirty="0" smtClean="0"/>
              <a:t> </a:t>
            </a:r>
          </a:p>
        </p:txBody>
      </p:sp>
      <p:sp>
        <p:nvSpPr>
          <p:cNvPr id="8" name="Right Arrow 7"/>
          <p:cNvSpPr/>
          <p:nvPr/>
        </p:nvSpPr>
        <p:spPr>
          <a:xfrm>
            <a:off x="2857500" y="5500688"/>
            <a:ext cx="500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blinds(horizontal)">
                                      <p:cBhvr>
                                        <p:cTn id="2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7772400" cy="6248400"/>
          </a:xfrm>
          <a:prstGeom prst="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4"/>
          <p:cNvSpPr>
            <a:spLocks noGrp="1"/>
          </p:cNvSpPr>
          <p:nvPr>
            <p:ph type="title"/>
          </p:nvPr>
        </p:nvSpPr>
        <p:spPr/>
        <p:txBody>
          <a:bodyPr/>
          <a:lstStyle/>
          <a:p>
            <a:pPr eaLnBrk="1" hangingPunct="1"/>
            <a:r>
              <a:rPr lang="en-US" dirty="0" smtClean="0"/>
              <a:t>FUNGSI DEVISA</a:t>
            </a:r>
          </a:p>
        </p:txBody>
      </p:sp>
      <p:sp>
        <p:nvSpPr>
          <p:cNvPr id="15363" name="Content Placeholder 5"/>
          <p:cNvSpPr>
            <a:spLocks noGrp="1"/>
          </p:cNvSpPr>
          <p:nvPr>
            <p:ph idx="1"/>
          </p:nvPr>
        </p:nvSpPr>
        <p:spPr>
          <a:xfrm>
            <a:off x="1571604" y="1600200"/>
            <a:ext cx="7115196" cy="4525963"/>
          </a:xfrm>
        </p:spPr>
        <p:txBody>
          <a:bodyPr/>
          <a:lstStyle/>
          <a:p>
            <a:pPr eaLnBrk="1" hangingPunct="1"/>
            <a:r>
              <a:rPr lang="en-US" dirty="0" smtClean="0"/>
              <a:t>SEBGAI ALAT PEMBAYARAN LUAR NEGERI</a:t>
            </a:r>
          </a:p>
          <a:p>
            <a:pPr eaLnBrk="1" hangingPunct="1"/>
            <a:r>
              <a:rPr lang="en-US" dirty="0" smtClean="0"/>
              <a:t>ALAT UNTUK MENGATASI KESULITAN PEREKONOMIAN BANGSA</a:t>
            </a:r>
          </a:p>
          <a:p>
            <a:pPr eaLnBrk="1" hangingPunct="1"/>
            <a:r>
              <a:rPr lang="en-US" dirty="0" smtClean="0"/>
              <a:t>ALAT UNTUK MEMBIAYAI PEMBANGUNAN  NASIONAL</a:t>
            </a:r>
          </a:p>
          <a:p>
            <a:pPr eaLnBrk="1" hangingPunct="1"/>
            <a:r>
              <a:rPr lang="en-US" dirty="0" smtClean="0"/>
              <a:t>ALAT UNTUK MEMBAYAR HUTANG LUAR NEGERI</a:t>
            </a:r>
          </a:p>
          <a:p>
            <a:pPr eaLnBrk="1" hangingPunct="1"/>
            <a:endParaRPr lang="en-US" dirty="0" smtClean="0">
              <a:solidFill>
                <a:srgbClr val="66FF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7772400" cy="6248400"/>
          </a:xfrm>
          <a:prstGeom prst="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4"/>
          <p:cNvSpPr>
            <a:spLocks noGrp="1"/>
          </p:cNvSpPr>
          <p:nvPr>
            <p:ph type="title"/>
          </p:nvPr>
        </p:nvSpPr>
        <p:spPr/>
        <p:txBody>
          <a:bodyPr/>
          <a:lstStyle/>
          <a:p>
            <a:pPr eaLnBrk="1" hangingPunct="1"/>
            <a:r>
              <a:rPr lang="id-ID" dirty="0" smtClean="0"/>
              <a:t>SUMBER-SUMBER </a:t>
            </a:r>
            <a:r>
              <a:rPr lang="en-US" dirty="0" smtClean="0"/>
              <a:t> DEVISA</a:t>
            </a:r>
          </a:p>
        </p:txBody>
      </p:sp>
      <p:sp>
        <p:nvSpPr>
          <p:cNvPr id="15363" name="Content Placeholder 5"/>
          <p:cNvSpPr>
            <a:spLocks noGrp="1"/>
          </p:cNvSpPr>
          <p:nvPr>
            <p:ph idx="1"/>
          </p:nvPr>
        </p:nvSpPr>
        <p:spPr>
          <a:xfrm>
            <a:off x="1571604" y="1600200"/>
            <a:ext cx="7115196" cy="4525963"/>
          </a:xfrm>
        </p:spPr>
        <p:txBody>
          <a:bodyPr/>
          <a:lstStyle/>
          <a:p>
            <a:pPr eaLnBrk="1" hangingPunct="1"/>
            <a:r>
              <a:rPr lang="id-ID" dirty="0" smtClean="0"/>
              <a:t>Hasil ekspor barang atau jasa</a:t>
            </a:r>
            <a:endParaRPr lang="en-US" dirty="0" smtClean="0"/>
          </a:p>
          <a:p>
            <a:pPr eaLnBrk="1" hangingPunct="1"/>
            <a:r>
              <a:rPr lang="id-ID" dirty="0" smtClean="0"/>
              <a:t>Kegiatan Pariwisata</a:t>
            </a:r>
            <a:endParaRPr lang="en-US" dirty="0" smtClean="0"/>
          </a:p>
          <a:p>
            <a:pPr eaLnBrk="1" hangingPunct="1"/>
            <a:r>
              <a:rPr lang="id-ID" dirty="0" smtClean="0"/>
              <a:t>Investasi luar negeri atau investasi modal asing</a:t>
            </a:r>
          </a:p>
          <a:p>
            <a:pPr eaLnBrk="1" hangingPunct="1"/>
            <a:r>
              <a:rPr lang="id-ID" dirty="0" smtClean="0"/>
              <a:t>Pengiriman tenaga kerja keluar negeri</a:t>
            </a:r>
          </a:p>
          <a:p>
            <a:pPr eaLnBrk="1" hangingPunct="1"/>
            <a:r>
              <a:rPr lang="id-ID" dirty="0" smtClean="0"/>
              <a:t>Pinjaman atau bantuan dari luar negeri</a:t>
            </a:r>
            <a:endParaRPr lang="en-US" dirty="0" smtClean="0"/>
          </a:p>
          <a:p>
            <a:pPr eaLnBrk="1" hangingPunct="1"/>
            <a:endParaRPr lang="en-US" dirty="0" smtClean="0"/>
          </a:p>
          <a:p>
            <a:pPr eaLnBrk="1" hangingPunct="1"/>
            <a:endParaRPr lang="en-US" dirty="0" smtClean="0">
              <a:solidFill>
                <a:srgbClr val="66FF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7" dur="500"/>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3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28600"/>
            <a:ext cx="7772400" cy="6248400"/>
          </a:xfrm>
          <a:prstGeom prst="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4"/>
          <p:cNvSpPr>
            <a:spLocks noGrp="1"/>
          </p:cNvSpPr>
          <p:nvPr>
            <p:ph type="title"/>
          </p:nvPr>
        </p:nvSpPr>
        <p:spPr>
          <a:xfrm>
            <a:off x="2357422" y="714356"/>
            <a:ext cx="5486400" cy="500063"/>
          </a:xfrm>
        </p:spPr>
        <p:txBody>
          <a:bodyPr>
            <a:noAutofit/>
          </a:bodyPr>
          <a:lstStyle/>
          <a:p>
            <a:pPr eaLnBrk="1" hangingPunct="1"/>
            <a:r>
              <a:rPr lang="en-US" sz="3600" dirty="0" err="1" smtClean="0"/>
              <a:t>Sumber</a:t>
            </a:r>
            <a:r>
              <a:rPr lang="en-US" sz="3600" dirty="0" smtClean="0"/>
              <a:t> – </a:t>
            </a:r>
            <a:r>
              <a:rPr lang="en-US" sz="3600" dirty="0" err="1" smtClean="0"/>
              <a:t>sumber</a:t>
            </a:r>
            <a:r>
              <a:rPr lang="en-US" sz="3600" dirty="0" smtClean="0"/>
              <a:t> </a:t>
            </a:r>
            <a:r>
              <a:rPr lang="en-US" sz="3600" dirty="0" err="1" smtClean="0"/>
              <a:t>Devisa</a:t>
            </a:r>
            <a:endParaRPr lang="en-US" sz="3600" dirty="0" smtClean="0"/>
          </a:p>
        </p:txBody>
      </p:sp>
      <p:pic>
        <p:nvPicPr>
          <p:cNvPr id="9" name="Picture 2" descr="G:\scan0041.jpg"/>
          <p:cNvPicPr>
            <a:picLocks noGrp="1" noChangeAspect="1" noChangeArrowheads="1"/>
          </p:cNvPicPr>
          <p:nvPr>
            <p:ph type="pic" idx="1"/>
          </p:nvPr>
        </p:nvPicPr>
        <p:blipFill>
          <a:blip r:embed="rId3"/>
          <a:srcRect t="15488" b="15488"/>
          <a:stretch>
            <a:fillRect/>
          </a:stretch>
        </p:blipFill>
        <p:spPr>
          <a:xfrm>
            <a:off x="4876800" y="1143000"/>
            <a:ext cx="3810000" cy="2819400"/>
          </a:xfrm>
        </p:spPr>
      </p:pic>
      <p:pic>
        <p:nvPicPr>
          <p:cNvPr id="11" name="Picture 2" descr="G:\scan0066.jpg"/>
          <p:cNvPicPr>
            <a:picLocks noChangeAspect="1" noChangeArrowheads="1"/>
          </p:cNvPicPr>
          <p:nvPr/>
        </p:nvPicPr>
        <p:blipFill>
          <a:blip r:embed="rId4" cstate="print"/>
          <a:srcRect/>
          <a:stretch>
            <a:fillRect/>
          </a:stretch>
        </p:blipFill>
        <p:spPr bwMode="auto">
          <a:xfrm>
            <a:off x="1143000" y="4038600"/>
            <a:ext cx="2330426" cy="2397395"/>
          </a:xfrm>
          <a:prstGeom prst="rect">
            <a:avLst/>
          </a:prstGeom>
          <a:noFill/>
          <a:ln w="9525">
            <a:noFill/>
            <a:miter lim="800000"/>
            <a:headEnd/>
            <a:tailEnd/>
          </a:ln>
        </p:spPr>
      </p:pic>
      <p:pic>
        <p:nvPicPr>
          <p:cNvPr id="13" name="Picture 2" descr="G:\scan0047.jpg"/>
          <p:cNvPicPr>
            <a:picLocks noChangeAspect="1" noChangeArrowheads="1"/>
          </p:cNvPicPr>
          <p:nvPr/>
        </p:nvPicPr>
        <p:blipFill>
          <a:blip r:embed="rId5"/>
          <a:srcRect t="24596" b="24596"/>
          <a:stretch>
            <a:fillRect/>
          </a:stretch>
        </p:blipFill>
        <p:spPr>
          <a:xfrm>
            <a:off x="5867400" y="4038600"/>
            <a:ext cx="2819400" cy="2362200"/>
          </a:xfrm>
          <a:prstGeom prst="rect">
            <a:avLst/>
          </a:prstGeom>
        </p:spPr>
      </p:pic>
      <p:pic>
        <p:nvPicPr>
          <p:cNvPr id="14" name="Picture 5" descr="G:\scan0055.jpg"/>
          <p:cNvPicPr>
            <a:picLocks noChangeAspect="1" noChangeArrowheads="1"/>
          </p:cNvPicPr>
          <p:nvPr/>
        </p:nvPicPr>
        <p:blipFill>
          <a:blip r:embed="rId6" cstate="print"/>
          <a:srcRect/>
          <a:stretch>
            <a:fillRect/>
          </a:stretch>
        </p:blipFill>
        <p:spPr bwMode="auto">
          <a:xfrm>
            <a:off x="3505200" y="4038600"/>
            <a:ext cx="2209800" cy="2338388"/>
          </a:xfrm>
          <a:prstGeom prst="rect">
            <a:avLst/>
          </a:prstGeom>
          <a:noFill/>
          <a:ln w="9525">
            <a:noFill/>
            <a:miter lim="800000"/>
            <a:headEnd/>
            <a:tailEnd/>
          </a:ln>
        </p:spPr>
      </p:pic>
      <p:pic>
        <p:nvPicPr>
          <p:cNvPr id="15" name="Picture 2" descr="G:\scan0009.jpg"/>
          <p:cNvPicPr>
            <a:picLocks noChangeAspect="1" noChangeArrowheads="1"/>
          </p:cNvPicPr>
          <p:nvPr/>
        </p:nvPicPr>
        <p:blipFill>
          <a:blip r:embed="rId7"/>
          <a:srcRect/>
          <a:stretch>
            <a:fillRect/>
          </a:stretch>
        </p:blipFill>
        <p:spPr bwMode="auto">
          <a:xfrm>
            <a:off x="1219200" y="1143000"/>
            <a:ext cx="3500464"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7772400" cy="6248400"/>
          </a:xfrm>
          <a:prstGeom prst="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4"/>
          <p:cNvSpPr>
            <a:spLocks noGrp="1"/>
          </p:cNvSpPr>
          <p:nvPr>
            <p:ph type="title"/>
          </p:nvPr>
        </p:nvSpPr>
        <p:spPr>
          <a:xfrm>
            <a:off x="1500166" y="285728"/>
            <a:ext cx="7186634" cy="1131910"/>
          </a:xfrm>
        </p:spPr>
        <p:txBody>
          <a:bodyPr>
            <a:normAutofit fontScale="90000"/>
          </a:bodyPr>
          <a:lstStyle/>
          <a:p>
            <a:pPr eaLnBrk="1" hangingPunct="1"/>
            <a:r>
              <a:rPr lang="en-US" dirty="0" smtClean="0"/>
              <a:t>TUJUAN PENGGUNAAN DEVISA</a:t>
            </a:r>
          </a:p>
        </p:txBody>
      </p:sp>
      <p:sp>
        <p:nvSpPr>
          <p:cNvPr id="21507" name="Content Placeholder 5"/>
          <p:cNvSpPr>
            <a:spLocks noGrp="1"/>
          </p:cNvSpPr>
          <p:nvPr>
            <p:ph idx="1"/>
          </p:nvPr>
        </p:nvSpPr>
        <p:spPr>
          <a:xfrm>
            <a:off x="2071670" y="990600"/>
            <a:ext cx="6615130" cy="5135563"/>
          </a:xfrm>
        </p:spPr>
        <p:txBody>
          <a:bodyPr/>
          <a:lstStyle/>
          <a:p>
            <a:pPr eaLnBrk="1" hangingPunct="1"/>
            <a:r>
              <a:rPr lang="en-US" dirty="0" err="1" smtClean="0"/>
              <a:t>Membayar</a:t>
            </a:r>
            <a:r>
              <a:rPr lang="en-US" dirty="0" smtClean="0"/>
              <a:t> import </a:t>
            </a:r>
            <a:r>
              <a:rPr lang="en-US" dirty="0" err="1" smtClean="0"/>
              <a:t>barang</a:t>
            </a:r>
            <a:r>
              <a:rPr lang="en-US" dirty="0" smtClean="0"/>
              <a:t> /</a:t>
            </a:r>
            <a:r>
              <a:rPr lang="en-US" dirty="0" err="1" smtClean="0"/>
              <a:t>jasa</a:t>
            </a:r>
            <a:endParaRPr lang="en-US" dirty="0" smtClean="0"/>
          </a:p>
          <a:p>
            <a:pPr eaLnBrk="1" hangingPunct="1"/>
            <a:r>
              <a:rPr lang="en-US" dirty="0" err="1" smtClean="0"/>
              <a:t>Membiayai</a:t>
            </a:r>
            <a:r>
              <a:rPr lang="en-US" dirty="0" smtClean="0"/>
              <a:t> </a:t>
            </a:r>
            <a:r>
              <a:rPr lang="en-US" dirty="0" err="1" smtClean="0"/>
              <a:t>kontingen</a:t>
            </a:r>
            <a:r>
              <a:rPr lang="en-US" dirty="0" smtClean="0"/>
              <a:t> </a:t>
            </a:r>
            <a:r>
              <a:rPr lang="en-US" dirty="0" err="1" smtClean="0"/>
              <a:t>olah</a:t>
            </a:r>
            <a:r>
              <a:rPr lang="en-US" dirty="0" smtClean="0"/>
              <a:t> raga</a:t>
            </a:r>
          </a:p>
          <a:p>
            <a:pPr eaLnBrk="1" hangingPunct="1"/>
            <a:r>
              <a:rPr lang="en-US" dirty="0" err="1" smtClean="0"/>
              <a:t>Membiayai</a:t>
            </a:r>
            <a:r>
              <a:rPr lang="en-US" dirty="0" smtClean="0"/>
              <a:t> </a:t>
            </a:r>
            <a:r>
              <a:rPr lang="en-US" dirty="0" err="1" smtClean="0"/>
              <a:t>kedutaan</a:t>
            </a:r>
            <a:r>
              <a:rPr lang="en-US" dirty="0" smtClean="0"/>
              <a:t> </a:t>
            </a:r>
            <a:r>
              <a:rPr lang="en-US" dirty="0" err="1" smtClean="0"/>
              <a:t>besar</a:t>
            </a:r>
            <a:r>
              <a:rPr lang="en-US" dirty="0" smtClean="0"/>
              <a:t>  </a:t>
            </a:r>
            <a:r>
              <a:rPr lang="en-US" dirty="0" err="1" smtClean="0"/>
              <a:t>yg</a:t>
            </a:r>
            <a:r>
              <a:rPr lang="en-US" dirty="0" smtClean="0"/>
              <a:t> </a:t>
            </a:r>
            <a:r>
              <a:rPr lang="en-US" dirty="0" err="1" smtClean="0"/>
              <a:t>ada</a:t>
            </a:r>
            <a:r>
              <a:rPr lang="en-US" dirty="0" smtClean="0"/>
              <a:t> </a:t>
            </a:r>
            <a:r>
              <a:rPr lang="en-US" dirty="0" err="1" smtClean="0"/>
              <a:t>di</a:t>
            </a:r>
            <a:r>
              <a:rPr lang="en-US" dirty="0" smtClean="0"/>
              <a:t> LN</a:t>
            </a:r>
          </a:p>
          <a:p>
            <a:pPr eaLnBrk="1" hangingPunct="1"/>
            <a:r>
              <a:rPr lang="en-US" dirty="0" err="1" smtClean="0"/>
              <a:t>Membiayai</a:t>
            </a:r>
            <a:r>
              <a:rPr lang="en-US" dirty="0" smtClean="0"/>
              <a:t> </a:t>
            </a:r>
            <a:r>
              <a:rPr lang="en-US" dirty="0" err="1" smtClean="0"/>
              <a:t>perjalanan</a:t>
            </a:r>
            <a:r>
              <a:rPr lang="en-US" dirty="0" smtClean="0"/>
              <a:t> </a:t>
            </a:r>
            <a:r>
              <a:rPr lang="en-US" dirty="0" err="1" smtClean="0"/>
              <a:t>dinas</a:t>
            </a:r>
            <a:r>
              <a:rPr lang="en-US" dirty="0" smtClean="0"/>
              <a:t> </a:t>
            </a:r>
            <a:r>
              <a:rPr lang="en-US" dirty="0" err="1" smtClean="0"/>
              <a:t>ke</a:t>
            </a:r>
            <a:r>
              <a:rPr lang="en-US" dirty="0" smtClean="0"/>
              <a:t> LN</a:t>
            </a:r>
          </a:p>
          <a:p>
            <a:pPr eaLnBrk="1" hangingPunct="1"/>
            <a:r>
              <a:rPr lang="en-US" dirty="0" err="1" smtClean="0"/>
              <a:t>Membiayai</a:t>
            </a:r>
            <a:r>
              <a:rPr lang="en-US" dirty="0" smtClean="0"/>
              <a:t>  </a:t>
            </a:r>
            <a:r>
              <a:rPr lang="en-US" dirty="0" err="1" smtClean="0"/>
              <a:t>pengiriman</a:t>
            </a:r>
            <a:r>
              <a:rPr lang="en-US" dirty="0" smtClean="0"/>
              <a:t> </a:t>
            </a:r>
            <a:r>
              <a:rPr lang="en-US" dirty="0" err="1" smtClean="0"/>
              <a:t>misi</a:t>
            </a:r>
            <a:r>
              <a:rPr lang="en-US" dirty="0" smtClean="0"/>
              <a:t> </a:t>
            </a:r>
            <a:r>
              <a:rPr lang="en-US" dirty="0" err="1" smtClean="0"/>
              <a:t>kesenian</a:t>
            </a:r>
            <a:endParaRPr lang="en-US" dirty="0" smtClean="0"/>
          </a:p>
          <a:p>
            <a:pPr eaLnBrk="1" hangingPunct="1"/>
            <a:r>
              <a:rPr lang="en-US" dirty="0" err="1" smtClean="0"/>
              <a:t>Membiayai</a:t>
            </a:r>
            <a:r>
              <a:rPr lang="en-US" dirty="0" smtClean="0"/>
              <a:t> </a:t>
            </a:r>
            <a:r>
              <a:rPr lang="en-US" dirty="0" err="1" smtClean="0"/>
              <a:t>pertukaran</a:t>
            </a:r>
            <a:r>
              <a:rPr lang="en-US" dirty="0" smtClean="0"/>
              <a:t> </a:t>
            </a:r>
            <a:r>
              <a:rPr lang="en-US" dirty="0" err="1" smtClean="0"/>
              <a:t>pelajar</a:t>
            </a:r>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2" dur="5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7" dur="500"/>
                                        <p:tgtEl>
                                          <p:spTgt spid="21507">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20" dur="500"/>
                                        <p:tgtEl>
                                          <p:spTgt spid="21507">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3" dur="500"/>
                                        <p:tgtEl>
                                          <p:spTgt spid="21507">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6" dur="500"/>
                                        <p:tgtEl>
                                          <p:spTgt spid="21507">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29"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id-ID" sz="5400" dirty="0" smtClean="0">
                <a:solidFill>
                  <a:srgbClr val="FF0000"/>
                </a:solidFill>
              </a:rPr>
              <a:t>TERIMA KASIH</a:t>
            </a:r>
            <a:endParaRPr lang="id-ID" sz="5400" dirty="0">
              <a:solidFill>
                <a:srgbClr val="FF0000"/>
              </a:solidFill>
            </a:endParaRPr>
          </a:p>
        </p:txBody>
      </p:sp>
      <p:sp>
        <p:nvSpPr>
          <p:cNvPr id="3" name="Content Placeholder 2"/>
          <p:cNvSpPr>
            <a:spLocks noGrp="1"/>
          </p:cNvSpPr>
          <p:nvPr>
            <p:ph idx="1"/>
          </p:nvPr>
        </p:nvSpPr>
        <p:spPr>
          <a:xfrm>
            <a:off x="457200" y="2438400"/>
            <a:ext cx="8229600" cy="3687763"/>
          </a:xfrm>
        </p:spPr>
        <p:txBody>
          <a:bodyPr/>
          <a:lstStyle/>
          <a:p>
            <a:pPr algn="ctr"/>
            <a:r>
              <a:rPr lang="id-ID" dirty="0" smtClean="0">
                <a:solidFill>
                  <a:srgbClr val="FFFF00"/>
                </a:solidFill>
                <a:latin typeface="Comic Sans MS" pitchFamily="66" charset="0"/>
              </a:rPr>
              <a:t>TETAP SEMANGAT DAN JANGAN LUPA UNTUK SELALU TERSENYUM HARI INI</a:t>
            </a:r>
            <a:endParaRPr lang="id-ID" dirty="0">
              <a:solidFill>
                <a:srgbClr val="FFFF00"/>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scan0031.jpg"/>
          <p:cNvPicPr>
            <a:picLocks noChangeAspect="1" noChangeArrowheads="1"/>
          </p:cNvPicPr>
          <p:nvPr/>
        </p:nvPicPr>
        <p:blipFill>
          <a:blip r:embed="rId2"/>
          <a:srcRect/>
          <a:stretch>
            <a:fillRect/>
          </a:stretch>
        </p:blipFill>
        <p:spPr bwMode="auto">
          <a:xfrm>
            <a:off x="1071474" y="381000"/>
            <a:ext cx="7843926"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304800"/>
            <a:ext cx="7467600" cy="6324600"/>
          </a:xfrm>
          <a:prstGeom prst="rect">
            <a:avLst/>
          </a:prstGeom>
          <a:solidFill>
            <a:schemeClr val="bg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7"/>
          <p:cNvSpPr>
            <a:spLocks noGrp="1"/>
          </p:cNvSpPr>
          <p:nvPr>
            <p:ph type="title"/>
          </p:nvPr>
        </p:nvSpPr>
        <p:spPr/>
        <p:txBody>
          <a:bodyPr/>
          <a:lstStyle/>
          <a:p>
            <a:pPr eaLnBrk="1" hangingPunct="1"/>
            <a:r>
              <a:rPr lang="en-US" sz="2800" dirty="0" smtClean="0"/>
              <a:t>PERDAGANGAN  INTERNASIONAL :</a:t>
            </a:r>
          </a:p>
        </p:txBody>
      </p:sp>
      <p:sp>
        <p:nvSpPr>
          <p:cNvPr id="10" name="Text Placeholder 9"/>
          <p:cNvSpPr>
            <a:spLocks noGrp="1"/>
          </p:cNvSpPr>
          <p:nvPr>
            <p:ph type="body" sz="half" idx="4294967295"/>
          </p:nvPr>
        </p:nvSpPr>
        <p:spPr>
          <a:xfrm>
            <a:off x="1371600" y="5029200"/>
            <a:ext cx="7177078" cy="1143000"/>
          </a:xfrm>
          <a:prstGeom prst="rect">
            <a:avLst/>
          </a:prstGeom>
        </p:spPr>
        <p:txBody>
          <a:bodyPr rtlCol="0">
            <a:normAutofit lnSpcReduction="10000"/>
          </a:bodyPr>
          <a:lstStyle/>
          <a:p>
            <a:pPr eaLnBrk="1" fontAlgn="auto" hangingPunct="1">
              <a:spcAft>
                <a:spcPts val="0"/>
              </a:spcAft>
              <a:buFont typeface="Arial" pitchFamily="34" charset="0"/>
              <a:buChar char="•"/>
              <a:defRPr/>
            </a:pPr>
            <a:r>
              <a:rPr lang="en-US" sz="2400" dirty="0" err="1" smtClean="0"/>
              <a:t>Kegiatan</a:t>
            </a:r>
            <a:r>
              <a:rPr lang="en-US" sz="2400" dirty="0" smtClean="0"/>
              <a:t> </a:t>
            </a:r>
            <a:r>
              <a:rPr lang="en-US" sz="2400" dirty="0" err="1" smtClean="0"/>
              <a:t>jual</a:t>
            </a:r>
            <a:r>
              <a:rPr lang="en-US" sz="2400" dirty="0" smtClean="0"/>
              <a:t> /</a:t>
            </a:r>
            <a:r>
              <a:rPr lang="en-US" sz="2400" dirty="0" err="1" smtClean="0"/>
              <a:t>beli</a:t>
            </a:r>
            <a:r>
              <a:rPr lang="en-US" sz="2400" dirty="0" smtClean="0"/>
              <a:t> </a:t>
            </a:r>
            <a:r>
              <a:rPr lang="en-US" sz="2400" dirty="0" err="1" smtClean="0"/>
              <a:t>barang</a:t>
            </a:r>
            <a:r>
              <a:rPr lang="en-US" sz="2400" dirty="0" smtClean="0"/>
              <a:t> </a:t>
            </a:r>
            <a:r>
              <a:rPr lang="en-US" sz="2400" dirty="0" err="1" smtClean="0"/>
              <a:t>atau</a:t>
            </a:r>
            <a:r>
              <a:rPr lang="en-US" sz="2400" dirty="0" smtClean="0"/>
              <a:t> </a:t>
            </a:r>
            <a:r>
              <a:rPr lang="en-US" sz="2400" dirty="0" err="1" smtClean="0"/>
              <a:t>jasa</a:t>
            </a:r>
            <a:r>
              <a:rPr lang="en-US" sz="2400" dirty="0" smtClean="0"/>
              <a:t> yang </a:t>
            </a:r>
            <a:r>
              <a:rPr lang="en-US" sz="2400" dirty="0" err="1" smtClean="0"/>
              <a:t>dilakukan</a:t>
            </a:r>
            <a:r>
              <a:rPr lang="en-US" sz="2400" dirty="0" smtClean="0"/>
              <a:t> </a:t>
            </a:r>
            <a:r>
              <a:rPr lang="en-US" sz="2400" dirty="0" err="1" smtClean="0"/>
              <a:t>antara</a:t>
            </a:r>
            <a:r>
              <a:rPr lang="en-US" sz="2400" dirty="0" smtClean="0"/>
              <a:t> </a:t>
            </a:r>
            <a:r>
              <a:rPr lang="en-US" sz="2400" dirty="0" err="1" smtClean="0"/>
              <a:t>dua</a:t>
            </a:r>
            <a:r>
              <a:rPr lang="en-US" sz="2400" dirty="0" smtClean="0"/>
              <a:t> </a:t>
            </a:r>
            <a:r>
              <a:rPr lang="en-US" sz="2400" dirty="0" err="1" smtClean="0"/>
              <a:t>negara</a:t>
            </a:r>
            <a:r>
              <a:rPr lang="en-US" sz="2400" dirty="0" smtClean="0"/>
              <a:t> </a:t>
            </a:r>
            <a:r>
              <a:rPr lang="en-US" sz="2400" dirty="0" err="1" smtClean="0"/>
              <a:t>atau</a:t>
            </a:r>
            <a:r>
              <a:rPr lang="en-US" sz="2400" dirty="0" smtClean="0"/>
              <a:t> </a:t>
            </a:r>
            <a:r>
              <a:rPr lang="en-US" sz="2400" dirty="0" err="1" smtClean="0"/>
              <a:t>lebih</a:t>
            </a:r>
            <a:r>
              <a:rPr lang="en-US" sz="2400" dirty="0" smtClean="0"/>
              <a:t> </a:t>
            </a:r>
            <a:r>
              <a:rPr lang="en-US" sz="2400" dirty="0" err="1" smtClean="0"/>
              <a:t>untuk</a:t>
            </a:r>
            <a:r>
              <a:rPr lang="en-US" sz="2400" dirty="0" smtClean="0"/>
              <a:t> </a:t>
            </a:r>
            <a:r>
              <a:rPr lang="en-US" sz="2400" dirty="0" err="1" smtClean="0"/>
              <a:t>memenuhi</a:t>
            </a:r>
            <a:r>
              <a:rPr lang="en-US" sz="2400" dirty="0" smtClean="0"/>
              <a:t> </a:t>
            </a:r>
            <a:r>
              <a:rPr lang="en-US" sz="2400" dirty="0" err="1" smtClean="0"/>
              <a:t>kebutuhan</a:t>
            </a:r>
            <a:r>
              <a:rPr lang="en-US" sz="2400" dirty="0" smtClean="0"/>
              <a:t> </a:t>
            </a:r>
            <a:r>
              <a:rPr lang="en-US" sz="2400" dirty="0" err="1" smtClean="0"/>
              <a:t>bersama</a:t>
            </a:r>
            <a:r>
              <a:rPr lang="en-US" sz="2400" dirty="0" smtClean="0"/>
              <a:t>.</a:t>
            </a:r>
            <a:endParaRPr lang="en-US" sz="2400" dirty="0"/>
          </a:p>
        </p:txBody>
      </p:sp>
      <p:pic>
        <p:nvPicPr>
          <p:cNvPr id="4100" name="Picture 3" descr="G:\scan0038.jpg"/>
          <p:cNvPicPr>
            <a:picLocks noChangeAspect="1" noChangeArrowheads="1"/>
          </p:cNvPicPr>
          <p:nvPr/>
        </p:nvPicPr>
        <p:blipFill>
          <a:blip r:embed="rId2"/>
          <a:srcRect/>
          <a:stretch>
            <a:fillRect/>
          </a:stretch>
        </p:blipFill>
        <p:spPr bwMode="auto">
          <a:xfrm>
            <a:off x="1524000" y="1142984"/>
            <a:ext cx="6619870" cy="37338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amond(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checkerboard(across)">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lstStyle/>
          <a:p>
            <a:r>
              <a:rPr lang="id-ID" altLang="ja-JP" sz="3200" dirty="0" smtClean="0">
                <a:solidFill>
                  <a:srgbClr val="FFFF00"/>
                </a:solidFill>
                <a:ea typeface="ＭＳ Ｐゴシック" charset="-128"/>
              </a:rPr>
              <a:t>Mengapa Timbul Perdagangan Internasional</a:t>
            </a:r>
            <a:r>
              <a:rPr lang="id-ID" altLang="ja-JP" dirty="0" smtClean="0">
                <a:solidFill>
                  <a:srgbClr val="FF0000"/>
                </a:solidFill>
                <a:ea typeface="ＭＳ Ｐゴシック" charset="-128"/>
              </a:rPr>
              <a:t/>
            </a:r>
            <a:br>
              <a:rPr lang="id-ID" altLang="ja-JP" dirty="0" smtClean="0">
                <a:solidFill>
                  <a:srgbClr val="FF0000"/>
                </a:solidFill>
                <a:ea typeface="ＭＳ Ｐゴシック" charset="-128"/>
              </a:rPr>
            </a:br>
            <a:endParaRPr lang="id-ID" dirty="0"/>
          </a:p>
        </p:txBody>
      </p:sp>
      <p:sp>
        <p:nvSpPr>
          <p:cNvPr id="3" name="Rectangle 2"/>
          <p:cNvSpPr/>
          <p:nvPr/>
        </p:nvSpPr>
        <p:spPr>
          <a:xfrm>
            <a:off x="304800" y="838200"/>
            <a:ext cx="8610600" cy="5780044"/>
          </a:xfrm>
          <a:prstGeom prst="rect">
            <a:avLst/>
          </a:prstGeom>
        </p:spPr>
        <p:txBody>
          <a:bodyPr wrap="square">
            <a:spAutoFit/>
          </a:bodyPr>
          <a:lstStyle/>
          <a:p>
            <a:pPr marL="344488" indent="-344488">
              <a:lnSpc>
                <a:spcPct val="120000"/>
              </a:lnSpc>
              <a:buFont typeface="Wingdings" pitchFamily="2" charset="2"/>
              <a:buChar char="Ø"/>
            </a:pPr>
            <a:r>
              <a:rPr lang="en-US" altLang="ja-JP" sz="2200" dirty="0" err="1" smtClean="0">
                <a:solidFill>
                  <a:srgbClr val="FFFF00"/>
                </a:solidFill>
                <a:ea typeface="ＭＳ Ｐゴシック" charset="-128"/>
              </a:rPr>
              <a:t>Adanya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perbedaan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keadaan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seperti</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2" tooltip="Sumber daya alam"/>
              </a:rPr>
              <a:t>sumber</a:t>
            </a:r>
            <a:r>
              <a:rPr lang="en-US" altLang="ja-JP" sz="2200" dirty="0" smtClean="0">
                <a:solidFill>
                  <a:srgbClr val="FFFF00"/>
                </a:solidFill>
                <a:ea typeface="ＭＳ Ｐゴシック" charset="-128"/>
                <a:hlinkClick r:id="rId2" tooltip="Sumber daya alam"/>
              </a:rPr>
              <a:t> </a:t>
            </a:r>
            <a:r>
              <a:rPr lang="en-US" altLang="ja-JP" sz="2200" dirty="0" err="1" smtClean="0">
                <a:solidFill>
                  <a:srgbClr val="FFFF00"/>
                </a:solidFill>
                <a:ea typeface="ＭＳ Ｐゴシック" charset="-128"/>
                <a:hlinkClick r:id="rId2" tooltip="Sumber daya alam"/>
              </a:rPr>
              <a:t>daya</a:t>
            </a:r>
            <a:r>
              <a:rPr lang="en-US" altLang="ja-JP" sz="2200" dirty="0" smtClean="0">
                <a:solidFill>
                  <a:srgbClr val="FFFF00"/>
                </a:solidFill>
                <a:ea typeface="ＭＳ Ｐゴシック" charset="-128"/>
                <a:hlinkClick r:id="rId2" tooltip="Sumber daya alam"/>
              </a:rPr>
              <a:t> </a:t>
            </a:r>
            <a:r>
              <a:rPr lang="en-US" altLang="ja-JP" sz="2200" dirty="0" err="1" smtClean="0">
                <a:solidFill>
                  <a:srgbClr val="FFFF00"/>
                </a:solidFill>
                <a:ea typeface="ＭＳ Ｐゴシック" charset="-128"/>
                <a:hlinkClick r:id="rId2" tooltip="Sumber daya alam"/>
              </a:rPr>
              <a:t>alam</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3" tooltip="Iklim"/>
              </a:rPr>
              <a:t>iklim</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4" tooltip="Tenaga kerja (belum dibuat)"/>
              </a:rPr>
              <a:t>tenaga</a:t>
            </a:r>
            <a:r>
              <a:rPr lang="en-US" altLang="ja-JP" sz="2200" dirty="0" smtClean="0">
                <a:solidFill>
                  <a:srgbClr val="FFFF00"/>
                </a:solidFill>
                <a:ea typeface="ＭＳ Ｐゴシック" charset="-128"/>
                <a:hlinkClick r:id="rId4" tooltip="Tenaga kerja (belum dibuat)"/>
              </a:rPr>
              <a:t> </a:t>
            </a:r>
            <a:r>
              <a:rPr lang="en-US" altLang="ja-JP" sz="2200" dirty="0" err="1" smtClean="0">
                <a:solidFill>
                  <a:srgbClr val="FFFF00"/>
                </a:solidFill>
                <a:ea typeface="ＭＳ Ｐゴシック" charset="-128"/>
                <a:hlinkClick r:id="rId4" tooltip="Tenaga kerja (belum dibuat)"/>
              </a:rPr>
              <a:t>kerja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5" tooltip="Budaya"/>
              </a:rPr>
              <a:t>budaya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jumlah</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6" tooltip="Penduduk"/>
              </a:rPr>
              <a:t>penduduk</a:t>
            </a:r>
            <a:r>
              <a:rPr lang="en-US" altLang="ja-JP" sz="2200" dirty="0" smtClean="0">
                <a:solidFill>
                  <a:srgbClr val="FFFF00"/>
                </a:solidFill>
                <a:ea typeface="ＭＳ Ｐゴシック" charset="-128"/>
              </a:rPr>
              <a:t> yang </a:t>
            </a:r>
            <a:r>
              <a:rPr lang="en-US" altLang="ja-JP" sz="2200" dirty="0" err="1" smtClean="0">
                <a:solidFill>
                  <a:srgbClr val="FFFF00"/>
                </a:solidFill>
                <a:ea typeface="ＭＳ Ｐゴシック" charset="-128"/>
              </a:rPr>
              <a:t>menyebabkan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adanya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perbedaan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hasil</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7" tooltip="Produksi"/>
              </a:rPr>
              <a:t>produksi</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adanya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keterbatasan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7" tooltip="Produksi"/>
              </a:rPr>
              <a:t>produksi</a:t>
            </a:r>
            <a:r>
              <a:rPr lang="en-US" altLang="ja-JP" sz="2200" dirty="0" smtClean="0">
                <a:solidFill>
                  <a:srgbClr val="FFFF00"/>
                </a:solidFill>
                <a:ea typeface="ＭＳ Ｐゴシック" charset="-128"/>
              </a:rPr>
              <a:t>.</a:t>
            </a:r>
          </a:p>
          <a:p>
            <a:pPr marL="344488" indent="-344488">
              <a:lnSpc>
                <a:spcPct val="120000"/>
              </a:lnSpc>
              <a:buFont typeface="Wingdings" pitchFamily="2" charset="2"/>
              <a:buChar char="Ø"/>
            </a:pPr>
            <a:r>
              <a:rPr lang="en-US" altLang="ja-JP" sz="2200" dirty="0" err="1" smtClean="0">
                <a:solidFill>
                  <a:srgbClr val="FFFF00"/>
                </a:solidFill>
                <a:ea typeface="ＭＳ Ｐゴシック" charset="-128"/>
              </a:rPr>
              <a:t>Adanya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perbedaan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kemampuan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penguasaan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8" tooltip="Ilmu pengetahuan"/>
              </a:rPr>
              <a:t>ilmu</a:t>
            </a:r>
            <a:r>
              <a:rPr lang="en-US" altLang="ja-JP" sz="2200" dirty="0" smtClean="0">
                <a:solidFill>
                  <a:srgbClr val="FFFF00"/>
                </a:solidFill>
                <a:ea typeface="ＭＳ Ｐゴシック" charset="-128"/>
                <a:hlinkClick r:id="rId8" tooltip="Ilmu pengetahuan"/>
              </a:rPr>
              <a:t> </a:t>
            </a:r>
            <a:r>
              <a:rPr lang="en-US" altLang="ja-JP" sz="2200" dirty="0" err="1" smtClean="0">
                <a:solidFill>
                  <a:srgbClr val="FFFF00"/>
                </a:solidFill>
                <a:ea typeface="ＭＳ Ｐゴシック" charset="-128"/>
                <a:hlinkClick r:id="rId8" tooltip="Ilmu pengetahuan"/>
              </a:rPr>
              <a:t>pengetahuan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9" tooltip="Teknologi"/>
              </a:rPr>
              <a:t>teknologi</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dalam</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mengolah</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sumber</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a:t>
            </a:r>
            <a:r>
              <a:rPr lang="id-ID" altLang="ja-JP" sz="2200" dirty="0" smtClean="0">
                <a:solidFill>
                  <a:srgbClr val="FFFF00"/>
                </a:solidFill>
                <a:ea typeface="ＭＳ Ｐゴシック" charset="-128"/>
              </a:rPr>
              <a:t>y</a:t>
            </a:r>
            <a:r>
              <a:rPr lang="en-US" altLang="ja-JP" sz="2200" dirty="0" smtClean="0">
                <a:solidFill>
                  <a:srgbClr val="FFFF00"/>
                </a:solidFill>
                <a:ea typeface="ＭＳ Ｐゴシック" charset="-128"/>
              </a:rPr>
              <a:t>a </a:t>
            </a:r>
            <a:r>
              <a:rPr lang="en-US" altLang="ja-JP" sz="2200" dirty="0" err="1" smtClean="0">
                <a:solidFill>
                  <a:srgbClr val="FFFF00"/>
                </a:solidFill>
                <a:ea typeface="ＭＳ Ｐゴシック" charset="-128"/>
                <a:hlinkClick r:id="rId10" tooltip="Ekonomi"/>
              </a:rPr>
              <a:t>ekonomi</a:t>
            </a:r>
            <a:endParaRPr lang="en-US" altLang="ja-JP" sz="2200" dirty="0" smtClean="0">
              <a:solidFill>
                <a:srgbClr val="FFFF00"/>
              </a:solidFill>
              <a:ea typeface="ＭＳ Ｐゴシック" charset="-128"/>
            </a:endParaRPr>
          </a:p>
          <a:p>
            <a:pPr marL="344488" indent="-344488">
              <a:lnSpc>
                <a:spcPct val="120000"/>
              </a:lnSpc>
              <a:buFont typeface="Wingdings" pitchFamily="2" charset="2"/>
              <a:buChar char="Ø"/>
            </a:pPr>
            <a:r>
              <a:rPr lang="en-US" altLang="ja-JP" sz="2200" dirty="0" err="1" smtClean="0">
                <a:solidFill>
                  <a:srgbClr val="FFFF00"/>
                </a:solidFill>
                <a:ea typeface="ＭＳ Ｐゴシック" charset="-128"/>
              </a:rPr>
              <a:t>Adanya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kelebihan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produk</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dalam</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negeri</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sehingga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perlu</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11" tooltip="Pasar"/>
              </a:rPr>
              <a:t>pasar</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baru</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untuk</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menjual</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produk</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tersebut</a:t>
            </a:r>
            <a:r>
              <a:rPr lang="en-US" altLang="ja-JP" sz="2200" dirty="0" smtClean="0">
                <a:solidFill>
                  <a:srgbClr val="FFFF00"/>
                </a:solidFill>
                <a:ea typeface="ＭＳ Ｐゴシック" charset="-128"/>
              </a:rPr>
              <a:t>.</a:t>
            </a:r>
          </a:p>
          <a:p>
            <a:pPr marL="344488" indent="-344488">
              <a:lnSpc>
                <a:spcPct val="120000"/>
              </a:lnSpc>
              <a:buFont typeface="Wingdings" pitchFamily="2" charset="2"/>
              <a:buChar char="Ø"/>
            </a:pPr>
            <a:r>
              <a:rPr lang="en-US" altLang="ja-JP" sz="2200" dirty="0" err="1" smtClean="0">
                <a:solidFill>
                  <a:srgbClr val="FFFF00"/>
                </a:solidFill>
                <a:ea typeface="ＭＳ Ｐゴシック" charset="-128"/>
              </a:rPr>
              <a:t>Untuk</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memenuhi</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kebutuhan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barang</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jasa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dalam</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negeri</a:t>
            </a:r>
            <a:endParaRPr lang="en-US" altLang="ja-JP" sz="2200" dirty="0" smtClean="0">
              <a:solidFill>
                <a:srgbClr val="FFFF00"/>
              </a:solidFill>
              <a:ea typeface="ＭＳ Ｐゴシック" charset="-128"/>
            </a:endParaRPr>
          </a:p>
          <a:p>
            <a:pPr marL="344488" indent="-344488">
              <a:lnSpc>
                <a:spcPct val="120000"/>
              </a:lnSpc>
              <a:buFont typeface="Wingdings" pitchFamily="2" charset="2"/>
              <a:buChar char="Ø"/>
            </a:pPr>
            <a:r>
              <a:rPr lang="en-US" altLang="ja-JP" sz="2200" dirty="0" err="1" smtClean="0">
                <a:solidFill>
                  <a:srgbClr val="FFFF00"/>
                </a:solidFill>
                <a:ea typeface="ＭＳ Ｐゴシック" charset="-128"/>
              </a:rPr>
              <a:t>Keinginan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memperoleh</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keuntungan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meningkatkan</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12" tooltip="Pendapatan nasional"/>
              </a:rPr>
              <a:t>pendapatan</a:t>
            </a:r>
            <a:r>
              <a:rPr lang="en-US" altLang="ja-JP" sz="2200" dirty="0" smtClean="0">
                <a:solidFill>
                  <a:srgbClr val="FFFF00"/>
                </a:solidFill>
                <a:ea typeface="ＭＳ Ｐゴシック" charset="-128"/>
                <a:hlinkClick r:id="rId12" tooltip="Pendapatan nasional"/>
              </a:rPr>
              <a:t> </a:t>
            </a:r>
            <a:r>
              <a:rPr lang="en-US" altLang="ja-JP" sz="2200" dirty="0" err="1" smtClean="0">
                <a:solidFill>
                  <a:srgbClr val="FFFF00"/>
                </a:solidFill>
                <a:ea typeface="ＭＳ Ｐゴシック" charset="-128"/>
                <a:hlinkClick r:id="rId12" tooltip="Pendapatan nasional"/>
              </a:rPr>
              <a:t>negara</a:t>
            </a:r>
            <a:endParaRPr lang="en-US" altLang="ja-JP" sz="2200" dirty="0" smtClean="0">
              <a:solidFill>
                <a:srgbClr val="FFFF00"/>
              </a:solidFill>
              <a:ea typeface="ＭＳ Ｐゴシック" charset="-128"/>
            </a:endParaRPr>
          </a:p>
          <a:p>
            <a:pPr marL="344488" indent="-344488">
              <a:lnSpc>
                <a:spcPct val="120000"/>
              </a:lnSpc>
              <a:buFont typeface="Wingdings" pitchFamily="2" charset="2"/>
              <a:buChar char="Ø"/>
            </a:pPr>
            <a:r>
              <a:rPr lang="sv-SE" altLang="ja-JP" sz="2200" dirty="0" smtClean="0">
                <a:solidFill>
                  <a:srgbClr val="FFFF00"/>
                </a:solidFill>
                <a:ea typeface="ＭＳ Ｐゴシック" charset="-128"/>
              </a:rPr>
              <a:t>Keinginan membuka </a:t>
            </a:r>
            <a:r>
              <a:rPr lang="sv-SE" altLang="ja-JP" sz="2200" dirty="0" smtClean="0">
                <a:solidFill>
                  <a:srgbClr val="FFFF00"/>
                </a:solidFill>
                <a:ea typeface="ＭＳ Ｐゴシック" charset="-128"/>
                <a:hlinkClick r:id="rId13" tooltip="Kerja sama (belum dibuat)"/>
              </a:rPr>
              <a:t>kerja sama</a:t>
            </a:r>
            <a:r>
              <a:rPr lang="sv-SE" altLang="ja-JP" sz="2200" dirty="0" smtClean="0">
                <a:solidFill>
                  <a:srgbClr val="FFFF00"/>
                </a:solidFill>
                <a:ea typeface="ＭＳ Ｐゴシック" charset="-128"/>
              </a:rPr>
              <a:t>, hubungan politik dan dukungan dari negara lain.</a:t>
            </a:r>
            <a:endParaRPr lang="en-US" altLang="ja-JP" sz="2200" dirty="0" smtClean="0">
              <a:solidFill>
                <a:srgbClr val="FFFF00"/>
              </a:solidFill>
              <a:ea typeface="ＭＳ Ｐゴシック" charset="-128"/>
            </a:endParaRPr>
          </a:p>
          <a:p>
            <a:pPr marL="344488" indent="-344488">
              <a:lnSpc>
                <a:spcPct val="120000"/>
              </a:lnSpc>
              <a:buFont typeface="Wingdings" pitchFamily="2" charset="2"/>
              <a:buChar char="Ø"/>
            </a:pPr>
            <a:r>
              <a:rPr lang="en-US" altLang="ja-JP" sz="2200" dirty="0" err="1" smtClean="0">
                <a:solidFill>
                  <a:srgbClr val="FFFF00"/>
                </a:solidFill>
                <a:ea typeface="ＭＳ Ｐゴシック" charset="-128"/>
              </a:rPr>
              <a:t>Terjadinya</a:t>
            </a:r>
            <a:r>
              <a:rPr lang="en-US" altLang="ja-JP" sz="2200" dirty="0" smtClean="0">
                <a:solidFill>
                  <a:srgbClr val="FFFF00"/>
                </a:solidFill>
                <a:ea typeface="ＭＳ Ｐゴシック" charset="-128"/>
              </a:rPr>
              <a:t> era </a:t>
            </a:r>
            <a:r>
              <a:rPr lang="en-US" altLang="ja-JP" sz="2200" dirty="0" err="1" smtClean="0">
                <a:solidFill>
                  <a:srgbClr val="FFFF00"/>
                </a:solidFill>
                <a:ea typeface="ＭＳ Ｐゴシック" charset="-128"/>
                <a:hlinkClick r:id="rId14" tooltip="Globalisasi"/>
              </a:rPr>
              <a:t>globalisasi</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sehingga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tidak</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satu</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negara</a:t>
            </a:r>
            <a:r>
              <a:rPr lang="en-US" altLang="ja-JP" sz="2200" dirty="0" smtClean="0">
                <a:solidFill>
                  <a:srgbClr val="FFFF00"/>
                </a:solidFill>
                <a:ea typeface="ＭＳ Ｐゴシック" charset="-128"/>
              </a:rPr>
              <a:t> pun </a:t>
            </a:r>
            <a:r>
              <a:rPr lang="en-US" altLang="ja-JP" sz="2200" dirty="0" err="1" smtClean="0">
                <a:solidFill>
                  <a:srgbClr val="FFFF00"/>
                </a:solidFill>
                <a:ea typeface="ＭＳ Ｐゴシック" charset="-128"/>
              </a:rPr>
              <a:t>di</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hlinkClick r:id="rId15" tooltip="Dunia"/>
              </a:rPr>
              <a:t>dunia</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dapat</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hidup</a:t>
            </a:r>
            <a:r>
              <a:rPr lang="en-US" altLang="ja-JP" sz="2200" dirty="0" smtClean="0">
                <a:solidFill>
                  <a:srgbClr val="FFFF00"/>
                </a:solidFill>
                <a:ea typeface="ＭＳ Ｐゴシック" charset="-128"/>
              </a:rPr>
              <a:t> </a:t>
            </a:r>
            <a:r>
              <a:rPr lang="en-US" altLang="ja-JP" sz="2200" dirty="0" err="1" smtClean="0">
                <a:solidFill>
                  <a:srgbClr val="FFFF00"/>
                </a:solidFill>
                <a:ea typeface="ＭＳ Ｐゴシック" charset="-128"/>
              </a:rPr>
              <a:t>sendiri</a:t>
            </a:r>
            <a:r>
              <a:rPr lang="en-US" altLang="ja-JP" sz="2200" dirty="0" smtClean="0">
                <a:solidFill>
                  <a:srgbClr val="FFFF00"/>
                </a:solidFill>
                <a:ea typeface="ＭＳ Ｐゴシック" charset="-128"/>
              </a:rPr>
              <a:t>. </a:t>
            </a:r>
            <a:endParaRPr lang="en-US" altLang="ja-JP" sz="2200" dirty="0">
              <a:solidFill>
                <a:srgbClr val="FFFF00"/>
              </a:solidFill>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228600"/>
            <a:ext cx="7848600" cy="6400800"/>
          </a:xfrm>
          <a:prstGeom prst="rect">
            <a:avLst/>
          </a:prstGeom>
          <a:solidFill>
            <a:schemeClr val="bg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2"/>
          <p:cNvSpPr>
            <a:spLocks noGrp="1"/>
          </p:cNvSpPr>
          <p:nvPr>
            <p:ph type="title"/>
          </p:nvPr>
        </p:nvSpPr>
        <p:spPr>
          <a:xfrm>
            <a:off x="1285852" y="274638"/>
            <a:ext cx="7400948" cy="1143000"/>
          </a:xfrm>
        </p:spPr>
        <p:txBody>
          <a:bodyPr/>
          <a:lstStyle/>
          <a:p>
            <a:pPr eaLnBrk="1" hangingPunct="1"/>
            <a:r>
              <a:rPr lang="en-US" sz="2400" dirty="0" smtClean="0"/>
              <a:t>PERBEDAAN PERDAGANGAN INTERNASIONAL DENGAN PERDAGANGAN DALAM  NEGERI</a:t>
            </a:r>
          </a:p>
        </p:txBody>
      </p:sp>
      <p:sp>
        <p:nvSpPr>
          <p:cNvPr id="5123" name="Text Placeholder 3"/>
          <p:cNvSpPr>
            <a:spLocks noGrp="1"/>
          </p:cNvSpPr>
          <p:nvPr>
            <p:ph type="body" idx="1"/>
          </p:nvPr>
        </p:nvSpPr>
        <p:spPr>
          <a:xfrm>
            <a:off x="990600" y="1371600"/>
            <a:ext cx="3754436" cy="639762"/>
          </a:xfrm>
        </p:spPr>
        <p:txBody>
          <a:bodyPr/>
          <a:lstStyle/>
          <a:p>
            <a:pPr eaLnBrk="1" hangingPunct="1"/>
            <a:r>
              <a:rPr lang="en-US" dirty="0" err="1" smtClean="0"/>
              <a:t>Perdagangan</a:t>
            </a:r>
            <a:r>
              <a:rPr lang="en-US" dirty="0" smtClean="0"/>
              <a:t> </a:t>
            </a:r>
            <a:r>
              <a:rPr lang="en-US" dirty="0" err="1" smtClean="0"/>
              <a:t>internasional</a:t>
            </a:r>
            <a:endParaRPr lang="en-US" dirty="0" smtClean="0"/>
          </a:p>
        </p:txBody>
      </p:sp>
      <p:sp>
        <p:nvSpPr>
          <p:cNvPr id="5124" name="Content Placeholder 7"/>
          <p:cNvSpPr>
            <a:spLocks noGrp="1"/>
          </p:cNvSpPr>
          <p:nvPr>
            <p:ph sz="half" idx="2"/>
          </p:nvPr>
        </p:nvSpPr>
        <p:spPr>
          <a:xfrm>
            <a:off x="1066800" y="2209800"/>
            <a:ext cx="3571900" cy="3951288"/>
          </a:xfrm>
        </p:spPr>
        <p:txBody>
          <a:bodyPr>
            <a:normAutofit fontScale="92500" lnSpcReduction="10000"/>
          </a:bodyPr>
          <a:lstStyle/>
          <a:p>
            <a:pPr eaLnBrk="1" hangingPunct="1"/>
            <a:r>
              <a:rPr lang="en-US" dirty="0" err="1" smtClean="0"/>
              <a:t>Alat</a:t>
            </a:r>
            <a:r>
              <a:rPr lang="en-US" dirty="0" smtClean="0"/>
              <a:t> </a:t>
            </a:r>
            <a:r>
              <a:rPr lang="en-US" dirty="0" err="1" smtClean="0"/>
              <a:t>pembayaran</a:t>
            </a:r>
            <a:r>
              <a:rPr lang="en-US" dirty="0" smtClean="0"/>
              <a:t> </a:t>
            </a:r>
            <a:r>
              <a:rPr lang="en-US" dirty="0" err="1" smtClean="0"/>
              <a:t>dgn</a:t>
            </a:r>
            <a:r>
              <a:rPr lang="en-US" dirty="0" smtClean="0"/>
              <a:t> </a:t>
            </a:r>
            <a:r>
              <a:rPr lang="en-US" dirty="0" err="1" smtClean="0"/>
              <a:t>valas</a:t>
            </a:r>
            <a:endParaRPr lang="en-US" dirty="0" smtClean="0"/>
          </a:p>
          <a:p>
            <a:pPr eaLnBrk="1" hangingPunct="1"/>
            <a:r>
              <a:rPr lang="en-US" dirty="0" err="1" smtClean="0"/>
              <a:t>Transaksi</a:t>
            </a:r>
            <a:r>
              <a:rPr lang="en-US" dirty="0" smtClean="0"/>
              <a:t> </a:t>
            </a:r>
            <a:r>
              <a:rPr lang="en-US" dirty="0" err="1" smtClean="0"/>
              <a:t>membutuhkan</a:t>
            </a:r>
            <a:r>
              <a:rPr lang="en-US" dirty="0" smtClean="0"/>
              <a:t> </a:t>
            </a:r>
            <a:r>
              <a:rPr lang="en-US" dirty="0" err="1" smtClean="0"/>
              <a:t>waktu</a:t>
            </a:r>
            <a:r>
              <a:rPr lang="en-US" dirty="0" smtClean="0"/>
              <a:t> lama</a:t>
            </a:r>
          </a:p>
          <a:p>
            <a:pPr eaLnBrk="1" hangingPunct="1"/>
            <a:r>
              <a:rPr lang="en-US" dirty="0" smtClean="0"/>
              <a:t>Cara </a:t>
            </a:r>
            <a:r>
              <a:rPr lang="en-US" dirty="0" err="1" smtClean="0"/>
              <a:t>pembayaran</a:t>
            </a:r>
            <a:r>
              <a:rPr lang="en-US" dirty="0" smtClean="0"/>
              <a:t> </a:t>
            </a:r>
            <a:r>
              <a:rPr lang="en-US" dirty="0" err="1" smtClean="0"/>
              <a:t>relatif</a:t>
            </a:r>
            <a:r>
              <a:rPr lang="en-US" dirty="0" smtClean="0"/>
              <a:t> </a:t>
            </a:r>
            <a:r>
              <a:rPr lang="en-US" dirty="0" err="1" smtClean="0"/>
              <a:t>rumit</a:t>
            </a:r>
            <a:endParaRPr lang="en-US" dirty="0" smtClean="0"/>
          </a:p>
          <a:p>
            <a:pPr eaLnBrk="1" hangingPunct="1"/>
            <a:r>
              <a:rPr lang="en-US" dirty="0" err="1" smtClean="0"/>
              <a:t>Sampai</a:t>
            </a:r>
            <a:r>
              <a:rPr lang="en-US" dirty="0" smtClean="0"/>
              <a:t> </a:t>
            </a:r>
            <a:r>
              <a:rPr lang="en-US" dirty="0" err="1" smtClean="0"/>
              <a:t>diluar</a:t>
            </a:r>
            <a:r>
              <a:rPr lang="en-US" dirty="0" smtClean="0"/>
              <a:t> </a:t>
            </a:r>
            <a:r>
              <a:rPr lang="en-US" dirty="0" err="1" smtClean="0"/>
              <a:t>batas</a:t>
            </a:r>
            <a:r>
              <a:rPr lang="en-US" dirty="0" smtClean="0"/>
              <a:t> </a:t>
            </a:r>
            <a:r>
              <a:rPr lang="en-US" dirty="0" err="1" smtClean="0"/>
              <a:t>wilayah</a:t>
            </a:r>
            <a:endParaRPr lang="en-US" dirty="0" smtClean="0"/>
          </a:p>
          <a:p>
            <a:pPr eaLnBrk="1" hangingPunct="1"/>
            <a:r>
              <a:rPr lang="en-US" dirty="0" err="1" smtClean="0"/>
              <a:t>Tidak</a:t>
            </a:r>
            <a:r>
              <a:rPr lang="en-US" dirty="0" smtClean="0"/>
              <a:t> </a:t>
            </a:r>
            <a:r>
              <a:rPr lang="en-US" dirty="0" err="1" smtClean="0"/>
              <a:t>dpt</a:t>
            </a:r>
            <a:r>
              <a:rPr lang="en-US" dirty="0" smtClean="0"/>
              <a:t> </a:t>
            </a:r>
            <a:r>
              <a:rPr lang="en-US" dirty="0" err="1" smtClean="0"/>
              <a:t>bertatap</a:t>
            </a:r>
            <a:r>
              <a:rPr lang="en-US" dirty="0" smtClean="0"/>
              <a:t> </a:t>
            </a:r>
            <a:r>
              <a:rPr lang="en-US" dirty="0" err="1" smtClean="0"/>
              <a:t>muka</a:t>
            </a:r>
            <a:r>
              <a:rPr lang="en-US" dirty="0" smtClean="0"/>
              <a:t> </a:t>
            </a:r>
            <a:r>
              <a:rPr lang="en-US" dirty="0" err="1" smtClean="0"/>
              <a:t>langsung</a:t>
            </a:r>
            <a:endParaRPr lang="en-US" dirty="0" smtClean="0"/>
          </a:p>
          <a:p>
            <a:pPr eaLnBrk="1" hangingPunct="1"/>
            <a:r>
              <a:rPr lang="en-US" dirty="0" err="1" smtClean="0"/>
              <a:t>Harus</a:t>
            </a:r>
            <a:r>
              <a:rPr lang="en-US" dirty="0" smtClean="0"/>
              <a:t> </a:t>
            </a:r>
            <a:r>
              <a:rPr lang="en-US" dirty="0" err="1" smtClean="0"/>
              <a:t>memenuhi</a:t>
            </a:r>
            <a:r>
              <a:rPr lang="en-US" dirty="0" smtClean="0"/>
              <a:t> </a:t>
            </a:r>
            <a:r>
              <a:rPr lang="en-US" dirty="0" err="1" smtClean="0"/>
              <a:t>standart</a:t>
            </a:r>
            <a:r>
              <a:rPr lang="en-US" dirty="0" smtClean="0"/>
              <a:t> </a:t>
            </a:r>
            <a:r>
              <a:rPr lang="en-US" dirty="0" err="1" smtClean="0"/>
              <a:t>mutu</a:t>
            </a:r>
            <a:r>
              <a:rPr lang="en-US" dirty="0" smtClean="0"/>
              <a:t> </a:t>
            </a:r>
            <a:r>
              <a:rPr lang="en-US" dirty="0" err="1" smtClean="0"/>
              <a:t>internasinal</a:t>
            </a:r>
            <a:endParaRPr lang="en-US" dirty="0" smtClean="0"/>
          </a:p>
        </p:txBody>
      </p:sp>
      <p:sp>
        <p:nvSpPr>
          <p:cNvPr id="5125" name="Text Placeholder 5"/>
          <p:cNvSpPr>
            <a:spLocks noGrp="1"/>
          </p:cNvSpPr>
          <p:nvPr>
            <p:ph type="body" sz="quarter" idx="3"/>
          </p:nvPr>
        </p:nvSpPr>
        <p:spPr>
          <a:xfrm>
            <a:off x="5214942" y="1285860"/>
            <a:ext cx="3471858" cy="639762"/>
          </a:xfrm>
        </p:spPr>
        <p:txBody>
          <a:bodyPr>
            <a:normAutofit fontScale="92500"/>
          </a:bodyPr>
          <a:lstStyle/>
          <a:p>
            <a:pPr eaLnBrk="1" hangingPunct="1"/>
            <a:r>
              <a:rPr lang="en-US" dirty="0" err="1" smtClean="0"/>
              <a:t>Perdagangan</a:t>
            </a:r>
            <a:r>
              <a:rPr lang="en-US" dirty="0" smtClean="0"/>
              <a:t> </a:t>
            </a:r>
            <a:r>
              <a:rPr lang="en-US" dirty="0" err="1" smtClean="0"/>
              <a:t>dalam</a:t>
            </a:r>
            <a:r>
              <a:rPr lang="en-US" dirty="0" smtClean="0"/>
              <a:t> </a:t>
            </a:r>
            <a:r>
              <a:rPr lang="en-US" dirty="0" err="1" smtClean="0"/>
              <a:t>negeri</a:t>
            </a:r>
            <a:endParaRPr lang="en-US" dirty="0" smtClean="0"/>
          </a:p>
        </p:txBody>
      </p:sp>
      <p:sp>
        <p:nvSpPr>
          <p:cNvPr id="5126" name="Content Placeholder 8"/>
          <p:cNvSpPr>
            <a:spLocks noGrp="1"/>
          </p:cNvSpPr>
          <p:nvPr>
            <p:ph sz="quarter" idx="4"/>
          </p:nvPr>
        </p:nvSpPr>
        <p:spPr>
          <a:xfrm>
            <a:off x="5286380" y="2174875"/>
            <a:ext cx="3400420" cy="4325938"/>
          </a:xfrm>
        </p:spPr>
        <p:txBody>
          <a:bodyPr>
            <a:normAutofit fontScale="92500"/>
          </a:bodyPr>
          <a:lstStyle/>
          <a:p>
            <a:pPr eaLnBrk="1" hangingPunct="1"/>
            <a:r>
              <a:rPr lang="en-US" dirty="0" smtClean="0"/>
              <a:t>Mata </a:t>
            </a:r>
            <a:r>
              <a:rPr lang="en-US" dirty="0" err="1" smtClean="0"/>
              <a:t>uang</a:t>
            </a:r>
            <a:r>
              <a:rPr lang="en-US" dirty="0" smtClean="0"/>
              <a:t> rupiah</a:t>
            </a:r>
          </a:p>
          <a:p>
            <a:pPr eaLnBrk="1" hangingPunct="1"/>
            <a:r>
              <a:rPr lang="en-US" dirty="0" err="1" smtClean="0"/>
              <a:t>Waktu</a:t>
            </a:r>
            <a:r>
              <a:rPr lang="en-US" dirty="0" smtClean="0"/>
              <a:t> </a:t>
            </a:r>
            <a:r>
              <a:rPr lang="en-US" dirty="0" err="1" smtClean="0"/>
              <a:t>relatif</a:t>
            </a:r>
            <a:r>
              <a:rPr lang="en-US" dirty="0" smtClean="0"/>
              <a:t> </a:t>
            </a:r>
            <a:r>
              <a:rPr lang="en-US" dirty="0" err="1" smtClean="0"/>
              <a:t>singkat</a:t>
            </a:r>
            <a:endParaRPr lang="en-US" dirty="0" smtClean="0"/>
          </a:p>
          <a:p>
            <a:pPr eaLnBrk="1" hangingPunct="1">
              <a:buFont typeface="Arial" charset="0"/>
              <a:buNone/>
            </a:pPr>
            <a:endParaRPr lang="en-US" dirty="0" smtClean="0"/>
          </a:p>
          <a:p>
            <a:pPr eaLnBrk="1" hangingPunct="1"/>
            <a:r>
              <a:rPr lang="en-US" dirty="0" smtClean="0"/>
              <a:t>Cara </a:t>
            </a:r>
            <a:r>
              <a:rPr lang="en-US" dirty="0" err="1" smtClean="0"/>
              <a:t>pembayaran</a:t>
            </a:r>
            <a:r>
              <a:rPr lang="en-US" dirty="0" smtClean="0"/>
              <a:t> </a:t>
            </a:r>
            <a:r>
              <a:rPr lang="en-US" dirty="0" err="1" smtClean="0"/>
              <a:t>mudah</a:t>
            </a:r>
            <a:endParaRPr lang="en-US" dirty="0" smtClean="0"/>
          </a:p>
          <a:p>
            <a:pPr eaLnBrk="1" hangingPunct="1">
              <a:buFont typeface="Arial" charset="0"/>
              <a:buNone/>
            </a:pPr>
            <a:endParaRPr lang="en-US" dirty="0" smtClean="0"/>
          </a:p>
          <a:p>
            <a:pPr eaLnBrk="1" hangingPunct="1"/>
            <a:r>
              <a:rPr lang="en-US" dirty="0" err="1" smtClean="0"/>
              <a:t>Hanya</a:t>
            </a:r>
            <a:r>
              <a:rPr lang="en-US" dirty="0" smtClean="0"/>
              <a:t> </a:t>
            </a:r>
            <a:r>
              <a:rPr lang="en-US" dirty="0" err="1" smtClean="0"/>
              <a:t>dalam</a:t>
            </a:r>
            <a:r>
              <a:rPr lang="en-US" dirty="0" smtClean="0"/>
              <a:t> </a:t>
            </a:r>
            <a:r>
              <a:rPr lang="en-US" dirty="0" err="1" smtClean="0"/>
              <a:t>negeri</a:t>
            </a:r>
            <a:endParaRPr lang="en-US" dirty="0" smtClean="0"/>
          </a:p>
          <a:p>
            <a:pPr eaLnBrk="1" hangingPunct="1"/>
            <a:r>
              <a:rPr lang="en-US" dirty="0" err="1" smtClean="0"/>
              <a:t>Bertatap</a:t>
            </a:r>
            <a:r>
              <a:rPr lang="en-US" dirty="0" smtClean="0"/>
              <a:t> </a:t>
            </a:r>
            <a:r>
              <a:rPr lang="en-US" dirty="0" err="1" smtClean="0"/>
              <a:t>muka</a:t>
            </a:r>
            <a:r>
              <a:rPr lang="en-US" dirty="0" smtClean="0"/>
              <a:t> </a:t>
            </a:r>
            <a:r>
              <a:rPr lang="en-US" dirty="0" err="1" smtClean="0"/>
              <a:t>langsung</a:t>
            </a:r>
            <a:endParaRPr lang="en-US" dirty="0" smtClean="0"/>
          </a:p>
          <a:p>
            <a:pPr eaLnBrk="1" hangingPunct="1"/>
            <a:endParaRPr lang="en-US" dirty="0" smtClean="0"/>
          </a:p>
          <a:p>
            <a:pPr eaLnBrk="1" hangingPunct="1"/>
            <a:r>
              <a:rPr lang="en-US" dirty="0" err="1" smtClean="0"/>
              <a:t>Tidak</a:t>
            </a:r>
            <a:r>
              <a:rPr lang="en-US" dirty="0" smtClean="0"/>
              <a:t> </a:t>
            </a:r>
            <a:r>
              <a:rPr lang="en-US" dirty="0" err="1" smtClean="0"/>
              <a:t>harus</a:t>
            </a:r>
            <a:r>
              <a:rPr lang="en-US" dirty="0" smtClean="0"/>
              <a:t> </a:t>
            </a:r>
            <a:r>
              <a:rPr lang="en-US" dirty="0" err="1" smtClean="0"/>
              <a:t>memenuhi</a:t>
            </a:r>
            <a:r>
              <a:rPr lang="en-US" dirty="0" smtClean="0"/>
              <a:t> </a:t>
            </a:r>
            <a:r>
              <a:rPr lang="en-US" dirty="0" err="1" smtClean="0"/>
              <a:t>standar</a:t>
            </a:r>
            <a:r>
              <a:rPr lang="en-US" dirty="0" smtClean="0"/>
              <a:t> </a:t>
            </a:r>
            <a:r>
              <a:rPr lang="en-US" dirty="0" err="1" smtClean="0"/>
              <a:t>mutu</a:t>
            </a:r>
            <a:r>
              <a:rPr lang="en-US" dirty="0" smtClean="0"/>
              <a:t> </a:t>
            </a:r>
            <a:r>
              <a:rPr lang="en-US" dirty="0" err="1" smtClean="0"/>
              <a:t>internasional</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4">
                                            <p:txEl>
                                              <p:pRg st="0" end="0"/>
                                            </p:txEl>
                                          </p:spTgt>
                                        </p:tgtEl>
                                        <p:attrNameLst>
                                          <p:attrName>style.visibility</p:attrName>
                                        </p:attrNameLst>
                                      </p:cBhvr>
                                      <p:to>
                                        <p:strVal val="visible"/>
                                      </p:to>
                                    </p:set>
                                    <p:animEffect transition="in" filter="blinds(horizontal)">
                                      <p:cBhvr>
                                        <p:cTn id="17" dur="500"/>
                                        <p:tgtEl>
                                          <p:spTgt spid="51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4">
                                            <p:txEl>
                                              <p:pRg st="1" end="1"/>
                                            </p:txEl>
                                          </p:spTgt>
                                        </p:tgtEl>
                                        <p:attrNameLst>
                                          <p:attrName>style.visibility</p:attrName>
                                        </p:attrNameLst>
                                      </p:cBhvr>
                                      <p:to>
                                        <p:strVal val="visible"/>
                                      </p:to>
                                    </p:set>
                                    <p:animEffect transition="in" filter="blinds(horizontal)">
                                      <p:cBhvr>
                                        <p:cTn id="22" dur="500"/>
                                        <p:tgtEl>
                                          <p:spTgt spid="51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4">
                                            <p:txEl>
                                              <p:pRg st="2" end="2"/>
                                            </p:txEl>
                                          </p:spTgt>
                                        </p:tgtEl>
                                        <p:attrNameLst>
                                          <p:attrName>style.visibility</p:attrName>
                                        </p:attrNameLst>
                                      </p:cBhvr>
                                      <p:to>
                                        <p:strVal val="visible"/>
                                      </p:to>
                                    </p:set>
                                    <p:animEffect transition="in" filter="blinds(horizontal)">
                                      <p:cBhvr>
                                        <p:cTn id="27" dur="500"/>
                                        <p:tgtEl>
                                          <p:spTgt spid="51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4">
                                            <p:txEl>
                                              <p:pRg st="3" end="3"/>
                                            </p:txEl>
                                          </p:spTgt>
                                        </p:tgtEl>
                                        <p:attrNameLst>
                                          <p:attrName>style.visibility</p:attrName>
                                        </p:attrNameLst>
                                      </p:cBhvr>
                                      <p:to>
                                        <p:strVal val="visible"/>
                                      </p:to>
                                    </p:set>
                                    <p:animEffect transition="in" filter="blinds(horizontal)">
                                      <p:cBhvr>
                                        <p:cTn id="32" dur="500"/>
                                        <p:tgtEl>
                                          <p:spTgt spid="51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4">
                                            <p:txEl>
                                              <p:pRg st="4" end="4"/>
                                            </p:txEl>
                                          </p:spTgt>
                                        </p:tgtEl>
                                        <p:attrNameLst>
                                          <p:attrName>style.visibility</p:attrName>
                                        </p:attrNameLst>
                                      </p:cBhvr>
                                      <p:to>
                                        <p:strVal val="visible"/>
                                      </p:to>
                                    </p:set>
                                    <p:animEffect transition="in" filter="blinds(horizontal)">
                                      <p:cBhvr>
                                        <p:cTn id="37" dur="500"/>
                                        <p:tgtEl>
                                          <p:spTgt spid="51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24">
                                            <p:txEl>
                                              <p:pRg st="5" end="5"/>
                                            </p:txEl>
                                          </p:spTgt>
                                        </p:tgtEl>
                                        <p:attrNameLst>
                                          <p:attrName>style.visibility</p:attrName>
                                        </p:attrNameLst>
                                      </p:cBhvr>
                                      <p:to>
                                        <p:strVal val="visible"/>
                                      </p:to>
                                    </p:set>
                                    <p:animEffect transition="in" filter="blinds(horizontal)">
                                      <p:cBhvr>
                                        <p:cTn id="42" dur="500"/>
                                        <p:tgtEl>
                                          <p:spTgt spid="512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25">
                                            <p:txEl>
                                              <p:pRg st="0" end="0"/>
                                            </p:txEl>
                                          </p:spTgt>
                                        </p:tgtEl>
                                        <p:attrNameLst>
                                          <p:attrName>style.visibility</p:attrName>
                                        </p:attrNameLst>
                                      </p:cBhvr>
                                      <p:to>
                                        <p:strVal val="visible"/>
                                      </p:to>
                                    </p:set>
                                    <p:animEffect transition="in" filter="blinds(horizontal)">
                                      <p:cBhvr>
                                        <p:cTn id="47" dur="500"/>
                                        <p:tgtEl>
                                          <p:spTgt spid="51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26">
                                            <p:txEl>
                                              <p:pRg st="0" end="0"/>
                                            </p:txEl>
                                          </p:spTgt>
                                        </p:tgtEl>
                                        <p:attrNameLst>
                                          <p:attrName>style.visibility</p:attrName>
                                        </p:attrNameLst>
                                      </p:cBhvr>
                                      <p:to>
                                        <p:strVal val="visible"/>
                                      </p:to>
                                    </p:set>
                                    <p:animEffect transition="in" filter="blinds(horizontal)">
                                      <p:cBhvr>
                                        <p:cTn id="52" dur="500"/>
                                        <p:tgtEl>
                                          <p:spTgt spid="51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126">
                                            <p:txEl>
                                              <p:pRg st="1" end="1"/>
                                            </p:txEl>
                                          </p:spTgt>
                                        </p:tgtEl>
                                        <p:attrNameLst>
                                          <p:attrName>style.visibility</p:attrName>
                                        </p:attrNameLst>
                                      </p:cBhvr>
                                      <p:to>
                                        <p:strVal val="visible"/>
                                      </p:to>
                                    </p:set>
                                    <p:animEffect transition="in" filter="blinds(horizontal)">
                                      <p:cBhvr>
                                        <p:cTn id="57" dur="500"/>
                                        <p:tgtEl>
                                          <p:spTgt spid="512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126">
                                            <p:txEl>
                                              <p:pRg st="3" end="3"/>
                                            </p:txEl>
                                          </p:spTgt>
                                        </p:tgtEl>
                                        <p:attrNameLst>
                                          <p:attrName>style.visibility</p:attrName>
                                        </p:attrNameLst>
                                      </p:cBhvr>
                                      <p:to>
                                        <p:strVal val="visible"/>
                                      </p:to>
                                    </p:set>
                                    <p:animEffect transition="in" filter="blinds(horizontal)">
                                      <p:cBhvr>
                                        <p:cTn id="62" dur="500"/>
                                        <p:tgtEl>
                                          <p:spTgt spid="512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126">
                                            <p:txEl>
                                              <p:pRg st="5" end="5"/>
                                            </p:txEl>
                                          </p:spTgt>
                                        </p:tgtEl>
                                        <p:attrNameLst>
                                          <p:attrName>style.visibility</p:attrName>
                                        </p:attrNameLst>
                                      </p:cBhvr>
                                      <p:to>
                                        <p:strVal val="visible"/>
                                      </p:to>
                                    </p:set>
                                    <p:animEffect transition="in" filter="blinds(horizontal)">
                                      <p:cBhvr>
                                        <p:cTn id="67" dur="500"/>
                                        <p:tgtEl>
                                          <p:spTgt spid="512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126">
                                            <p:txEl>
                                              <p:pRg st="6" end="6"/>
                                            </p:txEl>
                                          </p:spTgt>
                                        </p:tgtEl>
                                        <p:attrNameLst>
                                          <p:attrName>style.visibility</p:attrName>
                                        </p:attrNameLst>
                                      </p:cBhvr>
                                      <p:to>
                                        <p:strVal val="visible"/>
                                      </p:to>
                                    </p:set>
                                    <p:animEffect transition="in" filter="blinds(horizontal)">
                                      <p:cBhvr>
                                        <p:cTn id="72" dur="500"/>
                                        <p:tgtEl>
                                          <p:spTgt spid="512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126">
                                            <p:txEl>
                                              <p:pRg st="8" end="8"/>
                                            </p:txEl>
                                          </p:spTgt>
                                        </p:tgtEl>
                                        <p:attrNameLst>
                                          <p:attrName>style.visibility</p:attrName>
                                        </p:attrNameLst>
                                      </p:cBhvr>
                                      <p:to>
                                        <p:strVal val="visible"/>
                                      </p:to>
                                    </p:set>
                                    <p:animEffect transition="in" filter="blinds(horizontal)">
                                      <p:cBhvr>
                                        <p:cTn id="77" dur="500"/>
                                        <p:tgtEl>
                                          <p:spTgt spid="51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4" grpId="0" build="p"/>
      <p:bldP spid="5125" grpId="0" build="p"/>
      <p:bldP spid="51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90600" y="228600"/>
            <a:ext cx="8153400" cy="6324600"/>
          </a:xfrm>
          <a:prstGeom prst="rect">
            <a:avLst/>
          </a:prstGeom>
          <a:solidFill>
            <a:schemeClr val="bg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p:nvPr/>
        </p:nvGrpSpPr>
        <p:grpSpPr>
          <a:xfrm>
            <a:off x="1000068" y="685800"/>
            <a:ext cx="8143932" cy="5436647"/>
            <a:chOff x="-378414" y="408697"/>
            <a:chExt cx="10122530" cy="5815373"/>
          </a:xfrm>
          <a:solidFill>
            <a:srgbClr val="66FF33"/>
          </a:solidFill>
        </p:grpSpPr>
        <p:sp>
          <p:nvSpPr>
            <p:cNvPr id="3" name="Rounded Rectangle 2"/>
            <p:cNvSpPr/>
            <p:nvPr/>
          </p:nvSpPr>
          <p:spPr>
            <a:xfrm>
              <a:off x="-378414" y="1860572"/>
              <a:ext cx="2554294" cy="320940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FAKTOR (EKONOMIS)</a:t>
              </a:r>
            </a:p>
            <a:p>
              <a:pPr algn="ctr" fontAlgn="auto">
                <a:spcBef>
                  <a:spcPts val="0"/>
                </a:spcBef>
                <a:spcAft>
                  <a:spcPts val="0"/>
                </a:spcAft>
                <a:defRPr/>
              </a:pPr>
              <a:r>
                <a:rPr lang="en-US" dirty="0">
                  <a:solidFill>
                    <a:srgbClr val="485925"/>
                  </a:solidFill>
                </a:rPr>
                <a:t>PENDORONG</a:t>
              </a:r>
            </a:p>
            <a:p>
              <a:pPr algn="ctr" fontAlgn="auto">
                <a:spcBef>
                  <a:spcPts val="0"/>
                </a:spcBef>
                <a:spcAft>
                  <a:spcPts val="0"/>
                </a:spcAft>
                <a:defRPr/>
              </a:pPr>
              <a:r>
                <a:rPr lang="en-US" dirty="0">
                  <a:solidFill>
                    <a:srgbClr val="485925"/>
                  </a:solidFill>
                </a:rPr>
                <a:t>TERJADINYA</a:t>
              </a:r>
            </a:p>
            <a:p>
              <a:pPr algn="ctr" fontAlgn="auto">
                <a:spcBef>
                  <a:spcPts val="0"/>
                </a:spcBef>
                <a:spcAft>
                  <a:spcPts val="0"/>
                </a:spcAft>
                <a:defRPr/>
              </a:pPr>
              <a:r>
                <a:rPr lang="en-US" dirty="0">
                  <a:solidFill>
                    <a:srgbClr val="485925"/>
                  </a:solidFill>
                </a:rPr>
                <a:t>PERDAGANGAN</a:t>
              </a:r>
            </a:p>
            <a:p>
              <a:pPr algn="ctr" fontAlgn="auto">
                <a:spcBef>
                  <a:spcPts val="0"/>
                </a:spcBef>
                <a:spcAft>
                  <a:spcPts val="0"/>
                </a:spcAft>
                <a:defRPr/>
              </a:pPr>
              <a:r>
                <a:rPr lang="en-US" dirty="0">
                  <a:solidFill>
                    <a:srgbClr val="485925"/>
                  </a:solidFill>
                </a:rPr>
                <a:t>INTERNASIONAL</a:t>
              </a:r>
            </a:p>
            <a:p>
              <a:pPr algn="ctr" fontAlgn="auto">
                <a:spcBef>
                  <a:spcPts val="0"/>
                </a:spcBef>
                <a:spcAft>
                  <a:spcPts val="0"/>
                </a:spcAft>
                <a:defRPr/>
              </a:pPr>
              <a:endParaRPr lang="en-US" dirty="0"/>
            </a:p>
          </p:txBody>
        </p:sp>
        <p:sp>
          <p:nvSpPr>
            <p:cNvPr id="4" name="Rounded Rectangle 3"/>
            <p:cNvSpPr/>
            <p:nvPr/>
          </p:nvSpPr>
          <p:spPr>
            <a:xfrm>
              <a:off x="3405725" y="485111"/>
              <a:ext cx="2054180" cy="101577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MEMENUHI</a:t>
              </a:r>
            </a:p>
            <a:p>
              <a:pPr algn="ctr" fontAlgn="auto">
                <a:spcBef>
                  <a:spcPts val="0"/>
                </a:spcBef>
                <a:spcAft>
                  <a:spcPts val="0"/>
                </a:spcAft>
                <a:defRPr/>
              </a:pPr>
              <a:r>
                <a:rPr lang="en-US" dirty="0">
                  <a:solidFill>
                    <a:srgbClr val="485925"/>
                  </a:solidFill>
                </a:rPr>
                <a:t>KEBUTUHAN </a:t>
              </a:r>
            </a:p>
            <a:p>
              <a:pPr algn="ctr" fontAlgn="auto">
                <a:spcBef>
                  <a:spcPts val="0"/>
                </a:spcBef>
                <a:spcAft>
                  <a:spcPts val="0"/>
                </a:spcAft>
                <a:defRPr/>
              </a:pPr>
              <a:r>
                <a:rPr lang="en-US" dirty="0">
                  <a:solidFill>
                    <a:srgbClr val="485925"/>
                  </a:solidFill>
                </a:rPr>
                <a:t>NASIONAL</a:t>
              </a:r>
            </a:p>
          </p:txBody>
        </p:sp>
        <p:sp>
          <p:nvSpPr>
            <p:cNvPr id="5" name="Rounded Rectangle 4"/>
            <p:cNvSpPr/>
            <p:nvPr/>
          </p:nvSpPr>
          <p:spPr>
            <a:xfrm>
              <a:off x="5581605" y="485111"/>
              <a:ext cx="2025289" cy="101577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KELEBIHAN</a:t>
              </a:r>
            </a:p>
            <a:p>
              <a:pPr algn="ctr" fontAlgn="auto">
                <a:spcBef>
                  <a:spcPts val="0"/>
                </a:spcBef>
                <a:spcAft>
                  <a:spcPts val="0"/>
                </a:spcAft>
                <a:defRPr/>
              </a:pPr>
              <a:r>
                <a:rPr lang="en-US" dirty="0">
                  <a:solidFill>
                    <a:srgbClr val="485925"/>
                  </a:solidFill>
                </a:rPr>
                <a:t>PRODUKSI</a:t>
              </a:r>
            </a:p>
          </p:txBody>
        </p:sp>
        <p:sp>
          <p:nvSpPr>
            <p:cNvPr id="7" name="Rounded Rectangle 6"/>
            <p:cNvSpPr/>
            <p:nvPr/>
          </p:nvSpPr>
          <p:spPr>
            <a:xfrm>
              <a:off x="7757485" y="408697"/>
              <a:ext cx="1986631" cy="114621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485925"/>
                  </a:solidFill>
                </a:rPr>
                <a:t>PENGUASAAN</a:t>
              </a:r>
            </a:p>
            <a:p>
              <a:pPr algn="ctr" fontAlgn="auto">
                <a:spcBef>
                  <a:spcPts val="0"/>
                </a:spcBef>
                <a:spcAft>
                  <a:spcPts val="0"/>
                </a:spcAft>
                <a:defRPr/>
              </a:pPr>
              <a:r>
                <a:rPr lang="en-US" sz="1600" dirty="0">
                  <a:solidFill>
                    <a:srgbClr val="485925"/>
                  </a:solidFill>
                </a:rPr>
                <a:t>IPTEK</a:t>
              </a:r>
            </a:p>
          </p:txBody>
        </p:sp>
        <p:sp>
          <p:nvSpPr>
            <p:cNvPr id="8" name="Rounded Rectangle 7"/>
            <p:cNvSpPr/>
            <p:nvPr/>
          </p:nvSpPr>
          <p:spPr>
            <a:xfrm>
              <a:off x="1135242" y="485111"/>
              <a:ext cx="2025291" cy="101577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PERBEDAAN</a:t>
              </a:r>
            </a:p>
            <a:p>
              <a:pPr algn="ctr" fontAlgn="auto">
                <a:spcBef>
                  <a:spcPts val="0"/>
                </a:spcBef>
                <a:spcAft>
                  <a:spcPts val="0"/>
                </a:spcAft>
                <a:defRPr/>
              </a:pPr>
              <a:r>
                <a:rPr lang="en-US" dirty="0">
                  <a:solidFill>
                    <a:srgbClr val="485925"/>
                  </a:solidFill>
                </a:rPr>
                <a:t>SDA</a:t>
              </a:r>
            </a:p>
          </p:txBody>
        </p:sp>
        <p:sp>
          <p:nvSpPr>
            <p:cNvPr id="9" name="Rounded Rectangle 8"/>
            <p:cNvSpPr/>
            <p:nvPr/>
          </p:nvSpPr>
          <p:spPr>
            <a:xfrm>
              <a:off x="756828" y="5222810"/>
              <a:ext cx="2314616" cy="100126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PERBEDAAN PENDAPATAN </a:t>
              </a:r>
            </a:p>
            <a:p>
              <a:pPr algn="ctr" fontAlgn="auto">
                <a:spcBef>
                  <a:spcPts val="0"/>
                </a:spcBef>
                <a:spcAft>
                  <a:spcPts val="0"/>
                </a:spcAft>
                <a:defRPr/>
              </a:pPr>
              <a:r>
                <a:rPr lang="en-US" dirty="0">
                  <a:solidFill>
                    <a:srgbClr val="485925"/>
                  </a:solidFill>
                </a:rPr>
                <a:t>NEGARA</a:t>
              </a:r>
            </a:p>
          </p:txBody>
        </p:sp>
        <p:sp>
          <p:nvSpPr>
            <p:cNvPr id="10" name="Rounded Rectangle 9"/>
            <p:cNvSpPr/>
            <p:nvPr/>
          </p:nvSpPr>
          <p:spPr>
            <a:xfrm>
              <a:off x="3216518" y="5222810"/>
              <a:ext cx="1928847" cy="9432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PERBEDAAN SELERA</a:t>
              </a:r>
            </a:p>
          </p:txBody>
        </p:sp>
        <p:sp>
          <p:nvSpPr>
            <p:cNvPr id="11" name="Rounded Rectangle 10"/>
            <p:cNvSpPr/>
            <p:nvPr/>
          </p:nvSpPr>
          <p:spPr>
            <a:xfrm>
              <a:off x="5297795" y="5222810"/>
              <a:ext cx="2121730" cy="94321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485925"/>
                  </a:solidFill>
                </a:rPr>
                <a:t>TRANSPORTASI</a:t>
              </a:r>
            </a:p>
            <a:p>
              <a:pPr algn="ctr" fontAlgn="auto">
                <a:spcBef>
                  <a:spcPts val="0"/>
                </a:spcBef>
                <a:spcAft>
                  <a:spcPts val="0"/>
                </a:spcAft>
                <a:defRPr/>
              </a:pPr>
              <a:r>
                <a:rPr lang="en-US" sz="1600" dirty="0">
                  <a:solidFill>
                    <a:srgbClr val="485925"/>
                  </a:solidFill>
                </a:rPr>
                <a:t>ANTAR </a:t>
              </a:r>
            </a:p>
            <a:p>
              <a:pPr algn="ctr" fontAlgn="auto">
                <a:spcBef>
                  <a:spcPts val="0"/>
                </a:spcBef>
                <a:spcAft>
                  <a:spcPts val="0"/>
                </a:spcAft>
                <a:defRPr/>
              </a:pPr>
              <a:r>
                <a:rPr lang="en-US" sz="1600" dirty="0">
                  <a:solidFill>
                    <a:srgbClr val="485925"/>
                  </a:solidFill>
                </a:rPr>
                <a:t>NEGARA</a:t>
              </a:r>
            </a:p>
          </p:txBody>
        </p:sp>
        <p:sp>
          <p:nvSpPr>
            <p:cNvPr id="12" name="Rounded Rectangle 11"/>
            <p:cNvSpPr/>
            <p:nvPr/>
          </p:nvSpPr>
          <p:spPr>
            <a:xfrm>
              <a:off x="7815269" y="5222810"/>
              <a:ext cx="1928847" cy="9287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485925"/>
                  </a:solidFill>
                </a:rPr>
                <a:t>ADANYA </a:t>
              </a:r>
            </a:p>
            <a:p>
              <a:pPr algn="ctr" fontAlgn="auto">
                <a:spcBef>
                  <a:spcPts val="0"/>
                </a:spcBef>
                <a:spcAft>
                  <a:spcPts val="0"/>
                </a:spcAft>
                <a:defRPr/>
              </a:pPr>
              <a:r>
                <a:rPr lang="en-US" dirty="0">
                  <a:solidFill>
                    <a:srgbClr val="485925"/>
                  </a:solidFill>
                </a:rPr>
                <a:t>HUBUNGAN</a:t>
              </a:r>
            </a:p>
            <a:p>
              <a:pPr algn="ctr" fontAlgn="auto">
                <a:spcBef>
                  <a:spcPts val="0"/>
                </a:spcBef>
                <a:spcAft>
                  <a:spcPts val="0"/>
                </a:spcAft>
                <a:defRPr/>
              </a:pPr>
              <a:r>
                <a:rPr lang="en-US" dirty="0">
                  <a:solidFill>
                    <a:srgbClr val="485925"/>
                  </a:solidFill>
                </a:rPr>
                <a:t>DIPLOMATIK</a:t>
              </a:r>
            </a:p>
          </p:txBody>
        </p:sp>
        <p:cxnSp>
          <p:nvCxnSpPr>
            <p:cNvPr id="18" name="Straight Connector 17"/>
            <p:cNvCxnSpPr>
              <a:stCxn id="3" idx="3"/>
            </p:cNvCxnSpPr>
            <p:nvPr/>
          </p:nvCxnSpPr>
          <p:spPr>
            <a:xfrm>
              <a:off x="2175880" y="3465276"/>
              <a:ext cx="5967995" cy="35162"/>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23" name="Up-Down Arrow 22"/>
            <p:cNvSpPr/>
            <p:nvPr/>
          </p:nvSpPr>
          <p:spPr>
            <a:xfrm>
              <a:off x="2285999" y="2000250"/>
              <a:ext cx="867980" cy="2757093"/>
            </a:xfrm>
            <a:prstGeom prst="up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Up-Down Arrow 23"/>
            <p:cNvSpPr/>
            <p:nvPr/>
          </p:nvSpPr>
          <p:spPr>
            <a:xfrm>
              <a:off x="4214811" y="2071688"/>
              <a:ext cx="771539" cy="2757093"/>
            </a:xfrm>
            <a:prstGeom prst="up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Up-Down Arrow 24"/>
            <p:cNvSpPr/>
            <p:nvPr/>
          </p:nvSpPr>
          <p:spPr>
            <a:xfrm>
              <a:off x="6072187" y="2000250"/>
              <a:ext cx="653664" cy="2757093"/>
            </a:xfrm>
            <a:prstGeom prst="up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Up-Down Arrow 25"/>
            <p:cNvSpPr/>
            <p:nvPr/>
          </p:nvSpPr>
          <p:spPr>
            <a:xfrm>
              <a:off x="7858123" y="2000250"/>
              <a:ext cx="653665" cy="2757093"/>
            </a:xfrm>
            <a:prstGeom prst="up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7772400" cy="6248400"/>
          </a:xfrm>
          <a:prstGeom prst="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descr="G:\scan0046.jpg"/>
          <p:cNvPicPr>
            <a:picLocks noGrp="1" noChangeAspect="1" noChangeArrowheads="1"/>
          </p:cNvPicPr>
          <p:nvPr>
            <p:ph type="pic" idx="4294967295"/>
          </p:nvPr>
        </p:nvPicPr>
        <p:blipFill>
          <a:blip r:embed="rId2"/>
          <a:srcRect t="22217" b="22217"/>
          <a:stretch>
            <a:fillRect/>
          </a:stretch>
        </p:blipFill>
        <p:spPr>
          <a:xfrm>
            <a:off x="1219200" y="381000"/>
            <a:ext cx="3276600" cy="2895600"/>
          </a:xfrm>
          <a:prstGeom prst="rect">
            <a:avLst/>
          </a:prstGeom>
        </p:spPr>
      </p:pic>
      <p:pic>
        <p:nvPicPr>
          <p:cNvPr id="5" name="Picture 6" descr="G:\scan0038.jpg"/>
          <p:cNvPicPr>
            <a:picLocks noChangeAspect="1" noChangeArrowheads="1"/>
          </p:cNvPicPr>
          <p:nvPr/>
        </p:nvPicPr>
        <p:blipFill>
          <a:blip r:embed="rId3"/>
          <a:srcRect l="12039" r="12039"/>
          <a:stretch>
            <a:fillRect/>
          </a:stretch>
        </p:blipFill>
        <p:spPr>
          <a:xfrm>
            <a:off x="4876800" y="457200"/>
            <a:ext cx="3381404" cy="2895600"/>
          </a:xfrm>
          <a:prstGeom prst="rect">
            <a:avLst/>
          </a:prstGeom>
        </p:spPr>
      </p:pic>
      <p:pic>
        <p:nvPicPr>
          <p:cNvPr id="6" name="Picture 5" descr="G:\scan0010.jpg"/>
          <p:cNvPicPr>
            <a:picLocks noChangeAspect="1" noChangeArrowheads="1"/>
          </p:cNvPicPr>
          <p:nvPr/>
        </p:nvPicPr>
        <p:blipFill>
          <a:blip r:embed="rId4"/>
          <a:srcRect t="7291" b="7291"/>
          <a:stretch>
            <a:fillRect/>
          </a:stretch>
        </p:blipFill>
        <p:spPr>
          <a:xfrm>
            <a:off x="1295400" y="3505200"/>
            <a:ext cx="3276600" cy="2895600"/>
          </a:xfrm>
          <a:prstGeom prst="rect">
            <a:avLst/>
          </a:prstGeom>
          <a:noFill/>
        </p:spPr>
      </p:pic>
      <p:sp>
        <p:nvSpPr>
          <p:cNvPr id="7" name="Rectangle 6"/>
          <p:cNvSpPr/>
          <p:nvPr/>
        </p:nvSpPr>
        <p:spPr>
          <a:xfrm>
            <a:off x="1295400" y="5943600"/>
            <a:ext cx="3200400" cy="5715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noChangeArrowheads="1"/>
          </p:cNvPicPr>
          <p:nvPr/>
        </p:nvPicPr>
        <p:blipFill>
          <a:blip r:embed="rId5"/>
          <a:srcRect/>
          <a:stretch>
            <a:fillRect/>
          </a:stretch>
        </p:blipFill>
        <p:spPr bwMode="auto">
          <a:xfrm>
            <a:off x="4953000" y="3581400"/>
            <a:ext cx="3386166" cy="27123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8600"/>
            <a:ext cx="4876800" cy="646331"/>
          </a:xfrm>
          <a:prstGeom prst="rect">
            <a:avLst/>
          </a:prstGeom>
        </p:spPr>
        <p:txBody>
          <a:bodyPr wrap="square">
            <a:spAutoFit/>
          </a:bodyPr>
          <a:lstStyle/>
          <a:p>
            <a:r>
              <a:rPr lang="en-US" sz="3600" dirty="0" err="1" smtClean="0"/>
              <a:t>Manfaat</a:t>
            </a:r>
            <a:r>
              <a:rPr lang="en-US" sz="3600" dirty="0" smtClean="0"/>
              <a:t> </a:t>
            </a:r>
            <a:r>
              <a:rPr lang="en-US" sz="3600" dirty="0" err="1" smtClean="0"/>
              <a:t>Perdagangan</a:t>
            </a:r>
            <a:endParaRPr lang="id-ID" sz="3600" dirty="0"/>
          </a:p>
        </p:txBody>
      </p:sp>
      <p:sp>
        <p:nvSpPr>
          <p:cNvPr id="3" name="Rectangle 2"/>
          <p:cNvSpPr/>
          <p:nvPr/>
        </p:nvSpPr>
        <p:spPr>
          <a:xfrm>
            <a:off x="1219200" y="990600"/>
            <a:ext cx="5638800" cy="2557623"/>
          </a:xfrm>
          <a:prstGeom prst="rect">
            <a:avLst/>
          </a:prstGeom>
        </p:spPr>
        <p:txBody>
          <a:bodyPr wrap="square">
            <a:spAutoFit/>
          </a:bodyPr>
          <a:lstStyle/>
          <a:p>
            <a:pPr marL="533400" indent="-533400">
              <a:lnSpc>
                <a:spcPct val="90000"/>
              </a:lnSpc>
            </a:pPr>
            <a:r>
              <a:rPr lang="en-US" sz="2400" dirty="0" smtClean="0"/>
              <a:t>Dari </a:t>
            </a:r>
            <a:r>
              <a:rPr lang="en-US" sz="2400" dirty="0" err="1" smtClean="0"/>
              <a:t>segi</a:t>
            </a:r>
            <a:r>
              <a:rPr lang="en-US" sz="2400" dirty="0" smtClean="0"/>
              <a:t> </a:t>
            </a:r>
            <a:r>
              <a:rPr lang="en-US" sz="2400" dirty="0" err="1" smtClean="0"/>
              <a:t>importir</a:t>
            </a:r>
            <a:endParaRPr lang="en-US" sz="2400" dirty="0" smtClean="0"/>
          </a:p>
          <a:p>
            <a:pPr marL="914400" lvl="1" indent="-457200">
              <a:lnSpc>
                <a:spcPct val="90000"/>
              </a:lnSpc>
              <a:buFontTx/>
              <a:buAutoNum type="arabicPeriod"/>
            </a:pPr>
            <a:r>
              <a:rPr lang="id-ID" sz="2200" dirty="0" smtClean="0"/>
              <a:t>T</a:t>
            </a:r>
            <a:r>
              <a:rPr lang="it-IT" sz="2200" dirty="0" smtClean="0"/>
              <a:t>erpenuhinya kebutuhan masyarakat</a:t>
            </a:r>
          </a:p>
          <a:p>
            <a:pPr marL="914400" lvl="1" indent="-457200">
              <a:lnSpc>
                <a:spcPct val="90000"/>
              </a:lnSpc>
              <a:buFontTx/>
              <a:buAutoNum type="arabicPeriod"/>
            </a:pPr>
            <a:r>
              <a:rPr lang="id-ID" sz="2200" dirty="0" smtClean="0"/>
              <a:t>M</a:t>
            </a:r>
            <a:r>
              <a:rPr lang="sv-SE" sz="2200" dirty="0" smtClean="0"/>
              <a:t>eningkatkan pengetahuan dan teknologi</a:t>
            </a:r>
          </a:p>
          <a:p>
            <a:pPr marL="914400" lvl="1" indent="-457200">
              <a:lnSpc>
                <a:spcPct val="90000"/>
              </a:lnSpc>
              <a:buFontTx/>
              <a:buAutoNum type="arabicPeriod"/>
            </a:pPr>
            <a:r>
              <a:rPr lang="id-ID" sz="2200" dirty="0" smtClean="0"/>
              <a:t>M</a:t>
            </a:r>
            <a:r>
              <a:rPr lang="sv-SE" sz="2200" dirty="0" smtClean="0"/>
              <a:t>eningkatkan kesempatan kerja</a:t>
            </a:r>
          </a:p>
          <a:p>
            <a:pPr marL="914400" lvl="1" indent="-457200">
              <a:lnSpc>
                <a:spcPct val="90000"/>
              </a:lnSpc>
              <a:buFontTx/>
              <a:buAutoNum type="arabicPeriod"/>
            </a:pPr>
            <a:r>
              <a:rPr lang="id-ID" sz="2200" dirty="0" smtClean="0"/>
              <a:t>M</a:t>
            </a:r>
            <a:r>
              <a:rPr lang="sv-SE" sz="2200" dirty="0" smtClean="0"/>
              <a:t>eningkatkan persaingan yang mendorong efisiensi dan efektivitas produksi dalam negeri</a:t>
            </a:r>
            <a:endParaRPr lang="en-US" sz="2200" dirty="0"/>
          </a:p>
        </p:txBody>
      </p:sp>
      <p:sp>
        <p:nvSpPr>
          <p:cNvPr id="4" name="Rectangle 3"/>
          <p:cNvSpPr/>
          <p:nvPr/>
        </p:nvSpPr>
        <p:spPr>
          <a:xfrm>
            <a:off x="3581400" y="4038600"/>
            <a:ext cx="5257800" cy="1643527"/>
          </a:xfrm>
          <a:prstGeom prst="rect">
            <a:avLst/>
          </a:prstGeom>
        </p:spPr>
        <p:txBody>
          <a:bodyPr wrap="square">
            <a:spAutoFit/>
          </a:bodyPr>
          <a:lstStyle/>
          <a:p>
            <a:pPr marL="457200" indent="-457200">
              <a:lnSpc>
                <a:spcPct val="90000"/>
              </a:lnSpc>
            </a:pPr>
            <a:r>
              <a:rPr lang="en-US" sz="2400" dirty="0" smtClean="0"/>
              <a:t>Dari </a:t>
            </a:r>
            <a:r>
              <a:rPr lang="en-US" sz="2400" dirty="0" err="1" smtClean="0"/>
              <a:t>segi</a:t>
            </a:r>
            <a:r>
              <a:rPr lang="en-US" sz="2400" dirty="0" smtClean="0"/>
              <a:t> </a:t>
            </a:r>
            <a:r>
              <a:rPr lang="en-US" sz="2400" dirty="0" err="1" smtClean="0"/>
              <a:t>eksportir</a:t>
            </a:r>
            <a:endParaRPr lang="en-US" sz="2400" dirty="0" smtClean="0"/>
          </a:p>
          <a:p>
            <a:pPr marL="838200" lvl="1" indent="-381000">
              <a:lnSpc>
                <a:spcPct val="90000"/>
              </a:lnSpc>
              <a:buFontTx/>
              <a:buAutoNum type="arabicPeriod"/>
            </a:pPr>
            <a:r>
              <a:rPr lang="id-ID" sz="2200" dirty="0" smtClean="0"/>
              <a:t>M</a:t>
            </a:r>
            <a:r>
              <a:rPr lang="it-IT" sz="2200" dirty="0" smtClean="0"/>
              <a:t>enambah devisa</a:t>
            </a:r>
          </a:p>
          <a:p>
            <a:pPr marL="838200" lvl="1" indent="-381000">
              <a:lnSpc>
                <a:spcPct val="90000"/>
              </a:lnSpc>
              <a:buFontTx/>
              <a:buAutoNum type="arabicPeriod"/>
            </a:pPr>
            <a:r>
              <a:rPr lang="id-ID" sz="2200" dirty="0" smtClean="0"/>
              <a:t>M</a:t>
            </a:r>
            <a:r>
              <a:rPr lang="it-IT" sz="2200" dirty="0" smtClean="0"/>
              <a:t>eningkatkan produksi dalam negeri</a:t>
            </a:r>
          </a:p>
          <a:p>
            <a:pPr marL="838200" lvl="1" indent="-381000">
              <a:lnSpc>
                <a:spcPct val="90000"/>
              </a:lnSpc>
              <a:buFontTx/>
              <a:buAutoNum type="arabicPeriod"/>
            </a:pPr>
            <a:r>
              <a:rPr lang="id-ID" sz="2200" dirty="0" smtClean="0"/>
              <a:t>M</a:t>
            </a:r>
            <a:r>
              <a:rPr lang="it-IT" sz="2200" dirty="0" smtClean="0"/>
              <a:t>emperluas pemasaran</a:t>
            </a:r>
          </a:p>
          <a:p>
            <a:pPr marL="838200" lvl="1" indent="-381000">
              <a:lnSpc>
                <a:spcPct val="90000"/>
              </a:lnSpc>
              <a:buFontTx/>
              <a:buAutoNum type="arabicPeriod"/>
            </a:pPr>
            <a:r>
              <a:rPr lang="id-ID" sz="2200" dirty="0" smtClean="0"/>
              <a:t>M</a:t>
            </a:r>
            <a:r>
              <a:rPr lang="it-IT" sz="2200" dirty="0" smtClean="0"/>
              <a:t>eningkatkan kesempatan kerja</a:t>
            </a: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66800" y="304800"/>
            <a:ext cx="7848600" cy="6324600"/>
          </a:xfrm>
          <a:prstGeom prst="rect">
            <a:avLst/>
          </a:prstGeom>
          <a:solidFill>
            <a:schemeClr val="bg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7"/>
          <p:cNvGrpSpPr/>
          <p:nvPr/>
        </p:nvGrpSpPr>
        <p:grpSpPr>
          <a:xfrm>
            <a:off x="1295400" y="381000"/>
            <a:ext cx="7463209" cy="6000792"/>
            <a:chOff x="214313" y="428604"/>
            <a:chExt cx="8818861" cy="5000658"/>
          </a:xfrm>
          <a:solidFill>
            <a:srgbClr val="66FF33"/>
          </a:solidFill>
        </p:grpSpPr>
        <p:sp>
          <p:nvSpPr>
            <p:cNvPr id="3" name="Rounded Rectangle 2"/>
            <p:cNvSpPr/>
            <p:nvPr/>
          </p:nvSpPr>
          <p:spPr>
            <a:xfrm>
              <a:off x="2357438" y="428604"/>
              <a:ext cx="4179137" cy="214317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FAKTOR (NON EKONOMIS)</a:t>
              </a:r>
            </a:p>
            <a:p>
              <a:pPr algn="ctr" fontAlgn="auto">
                <a:spcBef>
                  <a:spcPts val="0"/>
                </a:spcBef>
                <a:spcAft>
                  <a:spcPts val="0"/>
                </a:spcAft>
                <a:defRPr/>
              </a:pPr>
              <a:r>
                <a:rPr lang="en-US" dirty="0">
                  <a:solidFill>
                    <a:schemeClr val="tx1"/>
                  </a:solidFill>
                </a:rPr>
                <a:t>PENDORONG TERJADINYA PERDAGANGAN INTERNASIONAL</a:t>
              </a:r>
            </a:p>
          </p:txBody>
        </p:sp>
        <p:sp>
          <p:nvSpPr>
            <p:cNvPr id="9" name="Rounded Rectangle 8"/>
            <p:cNvSpPr/>
            <p:nvPr/>
          </p:nvSpPr>
          <p:spPr>
            <a:xfrm>
              <a:off x="214313" y="4460917"/>
              <a:ext cx="2492819" cy="95405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SOSIAL</a:t>
              </a:r>
            </a:p>
            <a:p>
              <a:pPr algn="ctr" fontAlgn="auto">
                <a:spcBef>
                  <a:spcPts val="0"/>
                </a:spcBef>
                <a:spcAft>
                  <a:spcPts val="0"/>
                </a:spcAft>
                <a:defRPr/>
              </a:pPr>
              <a:r>
                <a:rPr lang="en-US" dirty="0">
                  <a:solidFill>
                    <a:schemeClr val="tx1"/>
                  </a:solidFill>
                </a:rPr>
                <a:t>(POLA MAKAN)</a:t>
              </a:r>
            </a:p>
          </p:txBody>
        </p:sp>
        <p:sp>
          <p:nvSpPr>
            <p:cNvPr id="10" name="Rounded Rectangle 9"/>
            <p:cNvSpPr/>
            <p:nvPr/>
          </p:nvSpPr>
          <p:spPr>
            <a:xfrm>
              <a:off x="3357562" y="4392244"/>
              <a:ext cx="2346183" cy="103701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BUDAYA</a:t>
              </a:r>
            </a:p>
            <a:p>
              <a:pPr algn="ctr" fontAlgn="auto">
                <a:spcBef>
                  <a:spcPts val="0"/>
                </a:spcBef>
                <a:spcAft>
                  <a:spcPts val="0"/>
                </a:spcAft>
                <a:defRPr/>
              </a:pPr>
              <a:r>
                <a:rPr lang="en-US" dirty="0">
                  <a:solidFill>
                    <a:schemeClr val="tx1"/>
                  </a:solidFill>
                </a:rPr>
                <a:t>(GAYA HIDUP)</a:t>
              </a:r>
            </a:p>
          </p:txBody>
        </p:sp>
        <p:sp>
          <p:nvSpPr>
            <p:cNvPr id="11" name="Rounded Rectangle 10"/>
            <p:cNvSpPr/>
            <p:nvPr/>
          </p:nvSpPr>
          <p:spPr>
            <a:xfrm>
              <a:off x="6247082" y="4365602"/>
              <a:ext cx="2786092" cy="103701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POLITIK</a:t>
              </a:r>
            </a:p>
            <a:p>
              <a:pPr algn="ctr" fontAlgn="auto">
                <a:spcBef>
                  <a:spcPts val="0"/>
                </a:spcBef>
                <a:spcAft>
                  <a:spcPts val="0"/>
                </a:spcAft>
                <a:defRPr/>
              </a:pPr>
              <a:r>
                <a:rPr lang="en-US" sz="1600" dirty="0">
                  <a:solidFill>
                    <a:schemeClr val="tx1"/>
                  </a:solidFill>
                </a:rPr>
                <a:t>(HUBUNGAN DIPLOMATIK)</a:t>
              </a:r>
            </a:p>
          </p:txBody>
        </p:sp>
        <p:cxnSp>
          <p:nvCxnSpPr>
            <p:cNvPr id="17" name="Straight Arrow Connector 16"/>
            <p:cNvCxnSpPr>
              <a:stCxn id="3" idx="2"/>
            </p:cNvCxnSpPr>
            <p:nvPr/>
          </p:nvCxnSpPr>
          <p:spPr>
            <a:xfrm rot="5400000">
              <a:off x="2152083" y="1919888"/>
              <a:ext cx="1643036" cy="2946813"/>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2"/>
            </p:cNvCxnSpPr>
            <p:nvPr/>
          </p:nvCxnSpPr>
          <p:spPr>
            <a:xfrm rot="5400000">
              <a:off x="3509392" y="3420073"/>
              <a:ext cx="1785912" cy="8931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 idx="2"/>
            </p:cNvCxnSpPr>
            <p:nvPr/>
          </p:nvCxnSpPr>
          <p:spPr>
            <a:xfrm rot="16200000" flipH="1">
              <a:off x="5259618" y="1759165"/>
              <a:ext cx="1643042" cy="3268264"/>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451</Words>
  <Application>Microsoft Office PowerPoint</Application>
  <PresentationFormat>On-screen Show (4:3)</PresentationFormat>
  <Paragraphs>111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 PERDAGANGAN INTERNASIONAL</vt:lpstr>
      <vt:lpstr>Slide 2</vt:lpstr>
      <vt:lpstr>PERDAGANGAN  INTERNASIONAL :</vt:lpstr>
      <vt:lpstr>Mengapa Timbul Perdagangan Internasional </vt:lpstr>
      <vt:lpstr>PERBEDAAN PERDAGANGAN INTERNASIONAL DENGAN PERDAGANGAN DALAM  NEGERI</vt:lpstr>
      <vt:lpstr>Slide 6</vt:lpstr>
      <vt:lpstr>Slide 7</vt:lpstr>
      <vt:lpstr>Slide 8</vt:lpstr>
      <vt:lpstr>Slide 9</vt:lpstr>
      <vt:lpstr>FAKTOR PENGHAMBAT PERDAGANGAN INTERNASIONAL</vt:lpstr>
      <vt:lpstr>BARANG EKSPOR INDONESIA 1. Migas. 2 Non migas (tekstil, hasil hutan, hasil tambang, perikanan, alat     listrik, kerajinan, perkebunan, pupuk urea,  semen dan peter-     nakan. BARANG  IMPOR INDONESIA 1. Barang-barang konsumsi      A. Pangan dan minuman.      B. Obat-obatan.  2. Bahan baku/penolong       A.  Industri pangan dan minuman.       B. Industri  lainnya.       C. Suku cadang dan perlengkapan.   3. Barang modal        A. Mesin pembangkit listrik   D. Alat pengangkutan        B.  Alat telekomunikasi            E. Mesin Industri         C. Peralatan listrik</vt:lpstr>
      <vt:lpstr>PEMBAYARAN INTERNASIONAL </vt:lpstr>
      <vt:lpstr>FUNGSI DEVISA</vt:lpstr>
      <vt:lpstr>SUMBER-SUMBER  DEVISA</vt:lpstr>
      <vt:lpstr>Sumber – sumber Devisa</vt:lpstr>
      <vt:lpstr>TUJUAN PENGGUNAAN DEVISA</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AgusR</cp:lastModifiedBy>
  <cp:revision>20</cp:revision>
  <dcterms:created xsi:type="dcterms:W3CDTF">2006-08-16T00:00:00Z</dcterms:created>
  <dcterms:modified xsi:type="dcterms:W3CDTF">2021-07-06T00:54:01Z</dcterms:modified>
</cp:coreProperties>
</file>