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27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14" r:id="rId13"/>
    <p:sldId id="313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925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ED4695C-6BD9-4D15-AD46-AFE1D249461A}" type="datetimeFigureOut">
              <a:rPr lang="id-ID" smtClean="0"/>
              <a:pPr/>
              <a:t>06/07/2021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5F246C-E1FC-4D03-AC3E-111EE911684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F5C422-A536-4D49-8ACC-D76224BDD981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842B748-A8B8-41DD-A731-01004434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00"/>
            <a:ext cx="1066800" cy="457200"/>
          </a:xfrm>
          <a:prstGeom prst="rect">
            <a:avLst/>
          </a:prstGeom>
        </p:spPr>
      </p:pic>
      <p:pic>
        <p:nvPicPr>
          <p:cNvPr id="15" name="Picture 14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76400"/>
            <a:ext cx="1066800" cy="457200"/>
          </a:xfrm>
          <a:prstGeom prst="rect">
            <a:avLst/>
          </a:prstGeom>
        </p:spPr>
      </p:pic>
      <p:pic>
        <p:nvPicPr>
          <p:cNvPr id="16" name="Picture 15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810000"/>
            <a:ext cx="990600" cy="457200"/>
          </a:xfrm>
          <a:prstGeom prst="rect">
            <a:avLst/>
          </a:prstGeom>
        </p:spPr>
      </p:pic>
      <p:pic>
        <p:nvPicPr>
          <p:cNvPr id="17" name="Picture 16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572000"/>
            <a:ext cx="990600" cy="457200"/>
          </a:xfrm>
          <a:prstGeom prst="rect">
            <a:avLst/>
          </a:prstGeom>
        </p:spPr>
      </p:pic>
      <p:pic>
        <p:nvPicPr>
          <p:cNvPr id="18" name="Picture 17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400"/>
            <a:ext cx="1066800" cy="457200"/>
          </a:xfrm>
          <a:prstGeom prst="rect">
            <a:avLst/>
          </a:prstGeom>
        </p:spPr>
      </p:pic>
      <p:pic>
        <p:nvPicPr>
          <p:cNvPr id="19" name="Picture 18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362200"/>
            <a:ext cx="1066800" cy="457200"/>
          </a:xfrm>
          <a:prstGeom prst="rect">
            <a:avLst/>
          </a:prstGeom>
        </p:spPr>
      </p:pic>
      <p:pic>
        <p:nvPicPr>
          <p:cNvPr id="20" name="Picture 19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000"/>
            <a:ext cx="990600" cy="457200"/>
          </a:xfrm>
          <a:prstGeom prst="rect">
            <a:avLst/>
          </a:prstGeom>
        </p:spPr>
      </p:pic>
      <p:pic>
        <p:nvPicPr>
          <p:cNvPr id="21" name="Picture 20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334000"/>
            <a:ext cx="990600" cy="457200"/>
          </a:xfrm>
          <a:prstGeom prst="rect">
            <a:avLst/>
          </a:prstGeom>
        </p:spPr>
      </p:pic>
      <p:pic>
        <p:nvPicPr>
          <p:cNvPr id="22" name="Picture 21" descr="ball-g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19800"/>
            <a:ext cx="10668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5105399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FF00"/>
                </a:solidFill>
              </a:rPr>
              <a:t>BAB III. </a:t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>KETERGANTUNGAN ANTARRUANG DAN PENGARUHNYA TERHADAP</a:t>
            </a:r>
            <a:br>
              <a:rPr lang="id-ID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> KESEJAHTERAAN MASYARAKAT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848600" cy="213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sz="4000" dirty="0" smtClean="0">
                <a:solidFill>
                  <a:schemeClr val="tx1"/>
                </a:solidFill>
              </a:rPr>
              <a:t>A. PERDAGANGAN INTERNASIONAL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113191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DAMPAK PERDAGANGAN INTERNASIONAL TERHADAP PEREKONOMIAN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FFFF00"/>
                </a:solidFill>
              </a:rPr>
              <a:t>DAMPAK POSITIF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FFFF00"/>
                </a:solidFill>
              </a:rPr>
              <a:t>* </a:t>
            </a:r>
            <a:r>
              <a:rPr lang="en-US" sz="3400" dirty="0" err="1" smtClean="0">
                <a:solidFill>
                  <a:srgbClr val="FFFF00"/>
                </a:solidFill>
              </a:rPr>
              <a:t>Terpenuhinya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kebutuhan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dalam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negeri</a:t>
            </a:r>
            <a:r>
              <a:rPr lang="en-US" sz="3400" dirty="0" smtClean="0">
                <a:solidFill>
                  <a:srgbClr val="FFFF00"/>
                </a:solidFill>
              </a:rPr>
              <a:t> yang </a:t>
            </a:r>
            <a:r>
              <a:rPr lang="en-US" sz="3400" dirty="0" err="1" smtClean="0">
                <a:solidFill>
                  <a:srgbClr val="FFFF00"/>
                </a:solidFill>
              </a:rPr>
              <a:t>tidak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dapat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dipenuhi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sendiri</a:t>
            </a:r>
            <a:r>
              <a:rPr lang="en-US" sz="3400" dirty="0" smtClean="0">
                <a:solidFill>
                  <a:srgbClr val="FFFF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Memperoleh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Devisa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Kesejahteraan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masyarakat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meningkat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Masuknya</a:t>
            </a:r>
            <a:r>
              <a:rPr lang="en-US" sz="3400" dirty="0" smtClean="0">
                <a:solidFill>
                  <a:srgbClr val="FFFF00"/>
                </a:solidFill>
              </a:rPr>
              <a:t> modal </a:t>
            </a:r>
            <a:r>
              <a:rPr lang="en-US" sz="3400" dirty="0" err="1" smtClean="0">
                <a:solidFill>
                  <a:srgbClr val="FFFF00"/>
                </a:solidFill>
              </a:rPr>
              <a:t>asing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kedalam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negeri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Bertambahnya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jumlah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lapangan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kerja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Adanya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alih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teknologi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Semakin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berkualitas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mutu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barang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hasil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dlam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negeri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Spesialisasi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produk</a:t>
            </a:r>
            <a:r>
              <a:rPr lang="en-US" sz="3400" dirty="0" smtClean="0">
                <a:solidFill>
                  <a:srgbClr val="FFFF00"/>
                </a:solidFill>
              </a:rPr>
              <a:t> Indonesia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Mempercepat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pertumbuhan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Ekonomi</a:t>
            </a:r>
            <a:endParaRPr lang="en-US" sz="3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solidFill>
                  <a:srgbClr val="FFFF00"/>
                </a:solidFill>
              </a:rPr>
              <a:t>Semakin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majunya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lembaga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perbankan</a:t>
            </a:r>
            <a:r>
              <a:rPr lang="en-US" sz="3400" dirty="0" smtClean="0">
                <a:solidFill>
                  <a:srgbClr val="FFFF00"/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3990996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err="1" smtClean="0"/>
              <a:t>Dampak</a:t>
            </a:r>
            <a:r>
              <a:rPr lang="en-US" sz="3600" dirty="0" smtClean="0"/>
              <a:t> </a:t>
            </a:r>
            <a:r>
              <a:rPr lang="en-US" sz="3600" dirty="0" err="1" smtClean="0"/>
              <a:t>Negatif</a:t>
            </a:r>
            <a:endParaRPr lang="en-US" sz="36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Muncul</a:t>
            </a:r>
            <a:r>
              <a:rPr lang="en-US" dirty="0" smtClean="0">
                <a:solidFill>
                  <a:srgbClr val="FFFF00"/>
                </a:solidFill>
              </a:rPr>
              <a:t>  TKI </a:t>
            </a:r>
            <a:r>
              <a:rPr lang="en-US" dirty="0" err="1" smtClean="0">
                <a:solidFill>
                  <a:srgbClr val="FFFF00"/>
                </a:solidFill>
              </a:rPr>
              <a:t>Ilegal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Perusahaan Indonesia </a:t>
            </a:r>
            <a:r>
              <a:rPr lang="en-US" dirty="0" err="1" smtClean="0">
                <a:solidFill>
                  <a:srgbClr val="FFFF00"/>
                </a:solidFill>
              </a:rPr>
              <a:t>terancam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bangkrut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Berkurangnya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lapangan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kerja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Semakin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ketatnya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persaingan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Tenaga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kerja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Bertambahnya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pengangguran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Terhambatnya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pergerakan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Sumber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daya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rgbClr val="FFFF00"/>
                </a:solidFill>
              </a:rPr>
              <a:t>Kurs Mata Uang Asing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r>
              <a:rPr lang="id-ID" sz="3000" dirty="0" smtClean="0">
                <a:solidFill>
                  <a:srgbClr val="FFFF00"/>
                </a:solidFill>
              </a:rPr>
              <a:t>Perbandingan nilai mata uang asing terhadap mata uang dalam negeri.</a:t>
            </a:r>
          </a:p>
          <a:p>
            <a:pPr>
              <a:buNone/>
            </a:pPr>
            <a:r>
              <a:rPr lang="id-ID" sz="3000" dirty="0" smtClean="0">
                <a:solidFill>
                  <a:srgbClr val="FFFF00"/>
                </a:solidFill>
              </a:rPr>
              <a:t>Nilai Kurs</a:t>
            </a:r>
          </a:p>
          <a:p>
            <a:r>
              <a:rPr lang="id-ID" sz="3000" dirty="0" smtClean="0">
                <a:solidFill>
                  <a:srgbClr val="FFFF00"/>
                </a:solidFill>
              </a:rPr>
              <a:t>Bergantung pada permintaan dan penawaran transaksi.</a:t>
            </a:r>
          </a:p>
          <a:p>
            <a:pPr>
              <a:buNone/>
            </a:pPr>
            <a:r>
              <a:rPr lang="id-ID" sz="3000" dirty="0" smtClean="0">
                <a:solidFill>
                  <a:srgbClr val="FFFF00"/>
                </a:solidFill>
              </a:rPr>
              <a:t>Jenis Kurs</a:t>
            </a:r>
          </a:p>
          <a:p>
            <a:pPr>
              <a:buNone/>
            </a:pPr>
            <a:r>
              <a:rPr lang="id-ID" sz="3000" dirty="0" smtClean="0">
                <a:solidFill>
                  <a:srgbClr val="FFFF00"/>
                </a:solidFill>
              </a:rPr>
              <a:t>1. Kurs Jual : Kurs pada saat bank menjual mata uang asing.</a:t>
            </a:r>
          </a:p>
          <a:p>
            <a:pPr>
              <a:buNone/>
            </a:pPr>
            <a:r>
              <a:rPr lang="id-ID" sz="3000" dirty="0" smtClean="0">
                <a:solidFill>
                  <a:srgbClr val="FFFF00"/>
                </a:solidFill>
              </a:rPr>
              <a:t>2. Kurs Beli : Kurs pada saat bank membeli mata uang asing.</a:t>
            </a:r>
            <a:endParaRPr lang="id-ID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id-ID" sz="5400" dirty="0" smtClean="0">
                <a:solidFill>
                  <a:srgbClr val="FF0000"/>
                </a:solidFill>
              </a:rPr>
              <a:t>TERIMA KASIH</a:t>
            </a:r>
            <a:endParaRPr lang="id-ID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Comic Sans MS" pitchFamily="66" charset="0"/>
              </a:rPr>
              <a:t>TETAP SEMANGAT DAN JANGAN LUPA UNTUK SELALU TERSENYUM HARI INI</a:t>
            </a:r>
            <a:endParaRPr lang="id-ID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7772400" cy="62484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876800"/>
          </a:xfrm>
        </p:spPr>
        <p:txBody>
          <a:bodyPr/>
          <a:lstStyle/>
          <a:p>
            <a:pPr eaLnBrk="1" hangingPunct="1"/>
            <a:r>
              <a:rPr lang="id-ID" dirty="0" smtClean="0"/>
              <a:t>Pembayaran dengan cara tunai (cash payment)</a:t>
            </a:r>
          </a:p>
          <a:p>
            <a:pPr eaLnBrk="1" hangingPunct="1"/>
            <a:r>
              <a:rPr lang="id-ID" dirty="0" smtClean="0"/>
              <a:t>Pembayaran dengan cek (Cheque)</a:t>
            </a:r>
          </a:p>
          <a:p>
            <a:pPr eaLnBrk="1" hangingPunct="1"/>
            <a:r>
              <a:rPr lang="id-ID" dirty="0" smtClean="0"/>
              <a:t>Pembayaran denganmenggunakan emas (full Bodied money)</a:t>
            </a:r>
            <a:endParaRPr lang="en-US" dirty="0" smtClean="0"/>
          </a:p>
          <a:p>
            <a:pPr eaLnBrk="1" hangingPunct="1"/>
            <a:r>
              <a:rPr lang="id-ID" dirty="0" smtClean="0"/>
              <a:t>Pembayaran dengan wessel (Bill of change)</a:t>
            </a:r>
          </a:p>
          <a:p>
            <a:pPr eaLnBrk="1" hangingPunct="1"/>
            <a:r>
              <a:rPr lang="id-ID" dirty="0" smtClean="0"/>
              <a:t>Pembayaran dengan menggunakan konpensasi pribadi .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186612" cy="11318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/>
              <a:t>CARA-CARA PEMBAYARAN INTERNASIONAL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28600"/>
            <a:ext cx="7772400" cy="62484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1" name="Picture 4" descr="G:\vala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621" b="5621"/>
          <a:stretch>
            <a:fillRect/>
          </a:stretch>
        </p:blipFill>
        <p:spPr>
          <a:xfrm>
            <a:off x="1295401" y="457201"/>
            <a:ext cx="2667000" cy="2285999"/>
          </a:xfrm>
        </p:spPr>
      </p:pic>
      <p:pic>
        <p:nvPicPr>
          <p:cNvPr id="22533" name="Picture 5" descr="G:\u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45720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-Right Arrow 13"/>
          <p:cNvSpPr/>
          <p:nvPr/>
        </p:nvSpPr>
        <p:spPr>
          <a:xfrm>
            <a:off x="3733800" y="1600200"/>
            <a:ext cx="1143000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3" descr="G:\scan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971800"/>
            <a:ext cx="3048000" cy="31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:\scan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25266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G:\scan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657600"/>
            <a:ext cx="4191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 descr="G:\scan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391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66FF33"/>
                </a:solidFill>
              </a:rPr>
              <a:t>Penggunaan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mata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uang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dlm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perdagangan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internasional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28675" name="Picture 2" descr="G:\scan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2020888"/>
            <a:ext cx="6134100" cy="3684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7772400" cy="62484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NERACA PERDAGANGAN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71604" y="2214554"/>
            <a:ext cx="7572396" cy="3911609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EXPORT &lt; IMPORT DISEBUT PASIF/DEFISIT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dirty="0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EXPORT&gt; IMPORT DISEBUT AKTIF/SURPLUS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dirty="0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EXPORT= IMPORT DISEBUT 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28600"/>
            <a:ext cx="7772400" cy="62484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KOMODITAS EXPORT DAN IMPORT INDONESIA</a:t>
            </a:r>
          </a:p>
        </p:txBody>
      </p:sp>
      <p:sp>
        <p:nvSpPr>
          <p:cNvPr id="30723" name="Text Placeholder 3"/>
          <p:cNvSpPr>
            <a:spLocks noGrp="1"/>
          </p:cNvSpPr>
          <p:nvPr>
            <p:ph type="body" idx="1"/>
          </p:nvPr>
        </p:nvSpPr>
        <p:spPr>
          <a:xfrm>
            <a:off x="1428728" y="1571611"/>
            <a:ext cx="3068660" cy="603263"/>
          </a:xfrm>
        </p:spPr>
        <p:txBody>
          <a:bodyPr/>
          <a:lstStyle/>
          <a:p>
            <a:pPr eaLnBrk="1" hangingPunct="1"/>
            <a:r>
              <a:rPr lang="en-US" dirty="0" smtClean="0"/>
              <a:t>EXPORT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sz="half" idx="2"/>
          </p:nvPr>
        </p:nvSpPr>
        <p:spPr>
          <a:xfrm>
            <a:off x="1357290" y="2428868"/>
            <a:ext cx="3786214" cy="369729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MIGAS: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gas</a:t>
            </a:r>
          </a:p>
          <a:p>
            <a:pPr eaLnBrk="1" hangingPunct="1"/>
            <a:r>
              <a:rPr lang="en-US" dirty="0" smtClean="0"/>
              <a:t>NON MIGAS : </a:t>
            </a:r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Pertanian</a:t>
            </a:r>
            <a:r>
              <a:rPr lang="en-US" dirty="0" smtClean="0"/>
              <a:t> : </a:t>
            </a:r>
            <a:r>
              <a:rPr lang="en-US" dirty="0" err="1" smtClean="0"/>
              <a:t>karet,teh</a:t>
            </a:r>
            <a:r>
              <a:rPr lang="en-US" dirty="0" smtClean="0"/>
              <a:t>, </a:t>
            </a:r>
            <a:r>
              <a:rPr lang="en-US" dirty="0" err="1" smtClean="0"/>
              <a:t>kopi,beras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Laut</a:t>
            </a:r>
            <a:r>
              <a:rPr lang="en-US" dirty="0" smtClean="0"/>
              <a:t> : </a:t>
            </a:r>
            <a:r>
              <a:rPr lang="en-US" dirty="0" err="1" smtClean="0"/>
              <a:t>ikan</a:t>
            </a:r>
            <a:r>
              <a:rPr lang="en-US" dirty="0" smtClean="0"/>
              <a:t> tuna, ubur2,rumput </a:t>
            </a:r>
            <a:r>
              <a:rPr lang="en-US" dirty="0" err="1" smtClean="0"/>
              <a:t>lau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Tambang: </a:t>
            </a:r>
            <a:r>
              <a:rPr lang="en-US" dirty="0" err="1" smtClean="0"/>
              <a:t>tmbga,timah,batubara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Hutan</a:t>
            </a:r>
            <a:r>
              <a:rPr lang="en-US" dirty="0" smtClean="0"/>
              <a:t>: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rotan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Kerajinan</a:t>
            </a:r>
            <a:r>
              <a:rPr lang="en-US" dirty="0" smtClean="0"/>
              <a:t> : </a:t>
            </a:r>
            <a:r>
              <a:rPr lang="en-US" dirty="0" err="1" smtClean="0"/>
              <a:t>ukiran</a:t>
            </a:r>
            <a:r>
              <a:rPr lang="en-US" dirty="0" smtClean="0"/>
              <a:t>, batik</a:t>
            </a:r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Industri</a:t>
            </a:r>
            <a:r>
              <a:rPr lang="en-US" dirty="0" smtClean="0"/>
              <a:t> : </a:t>
            </a:r>
            <a:r>
              <a:rPr lang="en-US" dirty="0" err="1" smtClean="0"/>
              <a:t>kayu</a:t>
            </a:r>
            <a:r>
              <a:rPr lang="en-US" dirty="0" smtClean="0"/>
              <a:t> lapis </a:t>
            </a:r>
            <a:r>
              <a:rPr lang="en-US" dirty="0" err="1" smtClean="0"/>
              <a:t>pakaian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3072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86380" y="1535113"/>
            <a:ext cx="340042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IMPORT</a:t>
            </a:r>
          </a:p>
        </p:txBody>
      </p:sp>
      <p:sp>
        <p:nvSpPr>
          <p:cNvPr id="30726" name="Content Placeholder 6"/>
          <p:cNvSpPr>
            <a:spLocks noGrp="1"/>
          </p:cNvSpPr>
          <p:nvPr>
            <p:ph sz="quarter" idx="4"/>
          </p:nvPr>
        </p:nvSpPr>
        <p:spPr>
          <a:xfrm>
            <a:off x="5286380" y="2500306"/>
            <a:ext cx="3857620" cy="366554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/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penolong</a:t>
            </a:r>
            <a:r>
              <a:rPr lang="en-US" dirty="0" smtClean="0"/>
              <a:t> 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, </a:t>
            </a:r>
            <a:r>
              <a:rPr lang="en-US" dirty="0" err="1" smtClean="0"/>
              <a:t>kendaraan,kapas,benang</a:t>
            </a:r>
            <a:r>
              <a:rPr lang="en-US" dirty="0" smtClean="0"/>
              <a:t> </a:t>
            </a:r>
            <a:r>
              <a:rPr lang="en-US" dirty="0" err="1" smtClean="0"/>
              <a:t>tenun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.    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beras</a:t>
            </a:r>
            <a:r>
              <a:rPr lang="en-US" dirty="0" smtClean="0"/>
              <a:t>, obat2an,tekstil,pakaian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.     </a:t>
            </a:r>
            <a:r>
              <a:rPr lang="en-US" dirty="0" err="1" smtClean="0"/>
              <a:t>Barang</a:t>
            </a:r>
            <a:r>
              <a:rPr lang="en-US" dirty="0" smtClean="0"/>
              <a:t> modal: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traktor,peralatan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4" grpId="0" build="p"/>
      <p:bldP spid="30725" grpId="0" build="p"/>
      <p:bldP spid="307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KEBIJAKAN PERDAGANGAN INTERNASIONAL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24000"/>
            <a:ext cx="7772400" cy="4953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643042" y="1785926"/>
            <a:ext cx="7043758" cy="4340237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/>
              <a:t>PROTEKSI  (</a:t>
            </a:r>
            <a:r>
              <a:rPr lang="en-US" dirty="0" err="1" smtClean="0"/>
              <a:t>Larangan</a:t>
            </a:r>
            <a:r>
              <a:rPr lang="en-US" dirty="0" smtClean="0"/>
              <a:t> import, </a:t>
            </a:r>
            <a:r>
              <a:rPr lang="en-US" dirty="0" err="1" smtClean="0"/>
              <a:t>Tarif</a:t>
            </a:r>
            <a:r>
              <a:rPr lang="en-US" dirty="0" smtClean="0"/>
              <a:t> import,  </a:t>
            </a:r>
            <a:r>
              <a:rPr lang="en-US" dirty="0" err="1" smtClean="0"/>
              <a:t>kuota,Subsidi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,  </a:t>
            </a:r>
            <a:r>
              <a:rPr lang="en-US" dirty="0" err="1" smtClean="0"/>
              <a:t>premi</a:t>
            </a:r>
            <a:r>
              <a:rPr lang="id-ID" dirty="0" smtClean="0"/>
              <a:t>, perjanjian bilateral</a:t>
            </a:r>
            <a:r>
              <a:rPr lang="en-US" dirty="0" smtClean="0"/>
              <a:t>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B. PERDAGANGAN BEBAS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dirty="0" smtClean="0"/>
              <a:t>C. POLITIK DUMPING</a:t>
            </a:r>
            <a:r>
              <a:rPr lang="id-ID" dirty="0" smtClean="0"/>
              <a:t> (menjual produksi diluar negeri lebih murah daripada di dalam negeri.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id-ID" dirty="0" smtClean="0"/>
              <a:t>D. DISKRIMINASI HARGA.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31910"/>
          </a:xfrm>
        </p:spPr>
        <p:txBody>
          <a:bodyPr/>
          <a:lstStyle/>
          <a:p>
            <a:r>
              <a:rPr lang="en-US" sz="3200" dirty="0" smtClean="0"/>
              <a:t>BEBERAPA ALTERNATIF KEBIJAKAN EKSPORT PERDAGANGAN INDONESIA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524000"/>
            <a:ext cx="7772400" cy="4953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857356" y="2357430"/>
            <a:ext cx="6829444" cy="3768733"/>
          </a:xfrm>
        </p:spPr>
        <p:txBody>
          <a:bodyPr/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eksport</a:t>
            </a:r>
            <a:endParaRPr lang="en-US" dirty="0" smtClean="0"/>
          </a:p>
          <a:p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eksport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rupiah</a:t>
            </a:r>
          </a:p>
          <a:p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eksport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354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BAB III.  KETERGANTUNGAN ANTARRUANG DAN PENGARUHNYA TERHADAP  KESEJAHTERAAN MASYARAKAT </vt:lpstr>
      <vt:lpstr>CARA-CARA PEMBAYARAN INTERNASIONAL</vt:lpstr>
      <vt:lpstr>Slide 3</vt:lpstr>
      <vt:lpstr>Slide 4</vt:lpstr>
      <vt:lpstr>Penggunaan mata uang dlm perdagangan internasional</vt:lpstr>
      <vt:lpstr>NERACA PERDAGANGAN</vt:lpstr>
      <vt:lpstr>KOMODITAS EXPORT DAN IMPORT INDONESIA</vt:lpstr>
      <vt:lpstr>KEBIJAKAN PERDAGANGAN INTERNASIONAL</vt:lpstr>
      <vt:lpstr>BEBERAPA ALTERNATIF KEBIJAKAN EKSPORT PERDAGANGAN INDONESIA</vt:lpstr>
      <vt:lpstr>DAMPAK PERDAGANGAN INTERNASIONAL TERHADAP PEREKONOMIAN INDONESIA</vt:lpstr>
      <vt:lpstr>Dampak Negatif</vt:lpstr>
      <vt:lpstr>Kurs Mata Uang Asing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AgusR</cp:lastModifiedBy>
  <cp:revision>21</cp:revision>
  <dcterms:created xsi:type="dcterms:W3CDTF">2006-08-16T00:00:00Z</dcterms:created>
  <dcterms:modified xsi:type="dcterms:W3CDTF">2021-07-06T00:55:05Z</dcterms:modified>
</cp:coreProperties>
</file>